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38" r:id="rId1"/>
  </p:sldMasterIdLst>
  <p:notesMasterIdLst>
    <p:notesMasterId r:id="rId51"/>
  </p:notesMasterIdLst>
  <p:sldIdLst>
    <p:sldId id="256" r:id="rId2"/>
    <p:sldId id="257" r:id="rId3"/>
    <p:sldId id="339" r:id="rId4"/>
    <p:sldId id="259" r:id="rId5"/>
    <p:sldId id="260" r:id="rId6"/>
    <p:sldId id="265" r:id="rId7"/>
    <p:sldId id="267" r:id="rId8"/>
    <p:sldId id="263" r:id="rId9"/>
    <p:sldId id="270" r:id="rId10"/>
    <p:sldId id="277" r:id="rId11"/>
    <p:sldId id="278" r:id="rId12"/>
    <p:sldId id="279" r:id="rId13"/>
    <p:sldId id="283" r:id="rId14"/>
    <p:sldId id="286" r:id="rId15"/>
    <p:sldId id="287" r:id="rId16"/>
    <p:sldId id="275" r:id="rId17"/>
    <p:sldId id="288" r:id="rId18"/>
    <p:sldId id="289" r:id="rId19"/>
    <p:sldId id="293" r:id="rId20"/>
    <p:sldId id="296" r:id="rId21"/>
    <p:sldId id="295" r:id="rId22"/>
    <p:sldId id="331" r:id="rId23"/>
    <p:sldId id="304" r:id="rId24"/>
    <p:sldId id="324" r:id="rId25"/>
    <p:sldId id="299" r:id="rId26"/>
    <p:sldId id="306" r:id="rId27"/>
    <p:sldId id="326" r:id="rId28"/>
    <p:sldId id="300" r:id="rId29"/>
    <p:sldId id="307" r:id="rId30"/>
    <p:sldId id="318" r:id="rId31"/>
    <p:sldId id="301" r:id="rId32"/>
    <p:sldId id="308" r:id="rId33"/>
    <p:sldId id="327" r:id="rId34"/>
    <p:sldId id="302" r:id="rId35"/>
    <p:sldId id="309" r:id="rId36"/>
    <p:sldId id="310" r:id="rId37"/>
    <p:sldId id="311" r:id="rId38"/>
    <p:sldId id="328" r:id="rId39"/>
    <p:sldId id="312" r:id="rId40"/>
    <p:sldId id="329" r:id="rId41"/>
    <p:sldId id="303" r:id="rId42"/>
    <p:sldId id="330" r:id="rId43"/>
    <p:sldId id="332" r:id="rId44"/>
    <p:sldId id="340" r:id="rId45"/>
    <p:sldId id="333" r:id="rId46"/>
    <p:sldId id="335" r:id="rId47"/>
    <p:sldId id="336" r:id="rId48"/>
    <p:sldId id="337" r:id="rId49"/>
    <p:sldId id="338"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19"/>
    <p:restoredTop sz="72527"/>
  </p:normalViewPr>
  <p:slideViewPr>
    <p:cSldViewPr snapToGrid="0" snapToObjects="1">
      <p:cViewPr>
        <p:scale>
          <a:sx n="63" d="100"/>
          <a:sy n="63" d="100"/>
        </p:scale>
        <p:origin x="1184" y="760"/>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72"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notesMaster" Target="notesMasters/notesMaster1.xml"/><Relationship Id="rId52" Type="http://schemas.openxmlformats.org/officeDocument/2006/relationships/presProps" Target="presProps.xml"/><Relationship Id="rId53" Type="http://schemas.openxmlformats.org/officeDocument/2006/relationships/viewProps" Target="viewProps.xml"/><Relationship Id="rId54" Type="http://schemas.openxmlformats.org/officeDocument/2006/relationships/theme" Target="theme/theme1.xml"/><Relationship Id="rId55"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2BBED5-9468-F34B-A6DE-7AA9EFC24E6A}" type="datetimeFigureOut">
              <a:rPr lang="en-GB" smtClean="0"/>
              <a:t>23/03/2017</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5F61C2-6B96-DC49-8037-CB49B5317E27}" type="slidenum">
              <a:rPr lang="en-GB" smtClean="0"/>
              <a:t>‹n.›</a:t>
            </a:fld>
            <a:endParaRPr lang="en-GB"/>
          </a:p>
        </p:txBody>
      </p:sp>
    </p:spTree>
    <p:extLst>
      <p:ext uri="{BB962C8B-B14F-4D97-AF65-F5344CB8AC3E}">
        <p14:creationId xmlns:p14="http://schemas.microsoft.com/office/powerpoint/2010/main" val="773705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 Id="rId3" Type="http://schemas.openxmlformats.org/officeDocument/2006/relationships/hyperlink" Target="https://blog.ethereum.org/2016/07/15/to-fork-or-not-to-fork/"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kingoftheether.com/history.html" TargetMode="External"/><Relationship Id="rId4" Type="http://schemas.openxmlformats.org/officeDocument/2006/relationships/hyperlink" Target="https://www.kingoftheether.com/postmortem.html" TargetMode="External"/><Relationship Id="rId5" Type="http://schemas.openxmlformats.org/officeDocument/2006/relationships/hyperlink" Target="https://github.com/kieranelby/KingOfTheEtherThrone/tree/v1.0/tests/onchain-test-report.md" TargetMode="External"/><Relationship Id="rId6" Type="http://schemas.openxmlformats.org/officeDocument/2006/relationships/hyperlink" Target="https://www.reddit.com/r/ethereum/comments/4ghzhv/governmentals_1100_eth_jackpot_payout_is_stuck/" TargetMode="External"/><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595F61C2-6B96-DC49-8037-CB49B5317E27}" type="slidenum">
              <a:rPr lang="en-GB" smtClean="0"/>
              <a:t>1</a:t>
            </a:fld>
            <a:endParaRPr lang="en-GB"/>
          </a:p>
        </p:txBody>
      </p:sp>
    </p:spTree>
    <p:extLst>
      <p:ext uri="{BB962C8B-B14F-4D97-AF65-F5344CB8AC3E}">
        <p14:creationId xmlns:p14="http://schemas.microsoft.com/office/powerpoint/2010/main" val="1161338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mtClean="0"/>
              <a:t>1. Alice wants</a:t>
            </a:r>
            <a:r>
              <a:rPr lang="en-GB" baseline="0" smtClean="0"/>
              <a:t> to buy a </a:t>
            </a:r>
            <a:r>
              <a:rPr lang="en-GB" baseline="0" err="1" smtClean="0"/>
              <a:t>SmartPhone</a:t>
            </a:r>
            <a:r>
              <a:rPr lang="en-GB" baseline="0" smtClean="0"/>
              <a:t> on </a:t>
            </a:r>
            <a:r>
              <a:rPr lang="en-GB" baseline="0" err="1" smtClean="0"/>
              <a:t>Ebay</a:t>
            </a:r>
            <a:r>
              <a:rPr lang="en-GB" baseline="0" smtClean="0"/>
              <a:t>. She is willing to pay a certain amount of money for it. </a:t>
            </a:r>
            <a:endParaRPr lang="en-GB"/>
          </a:p>
        </p:txBody>
      </p:sp>
      <p:sp>
        <p:nvSpPr>
          <p:cNvPr id="4" name="Segnaposto numero diapositiva 3"/>
          <p:cNvSpPr>
            <a:spLocks noGrp="1"/>
          </p:cNvSpPr>
          <p:nvPr>
            <p:ph type="sldNum" sz="quarter" idx="10"/>
          </p:nvPr>
        </p:nvSpPr>
        <p:spPr/>
        <p:txBody>
          <a:bodyPr/>
          <a:lstStyle/>
          <a:p>
            <a:fld id="{595F61C2-6B96-DC49-8037-CB49B5317E27}" type="slidenum">
              <a:rPr lang="en-GB" smtClean="0"/>
              <a:t>10</a:t>
            </a:fld>
            <a:endParaRPr lang="en-GB"/>
          </a:p>
        </p:txBody>
      </p:sp>
    </p:spTree>
    <p:extLst>
      <p:ext uri="{BB962C8B-B14F-4D97-AF65-F5344CB8AC3E}">
        <p14:creationId xmlns:p14="http://schemas.microsoft.com/office/powerpoint/2010/main" val="13628348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smtClean="0"/>
              <a:t>For buying the smart phone, </a:t>
            </a:r>
            <a:r>
              <a:rPr lang="en-GB" err="1" smtClean="0"/>
              <a:t>alice</a:t>
            </a:r>
            <a:r>
              <a:rPr lang="en-GB" smtClean="0"/>
              <a:t> wants</a:t>
            </a:r>
            <a:r>
              <a:rPr lang="en-GB" baseline="0" smtClean="0"/>
              <a:t> to make sure that she would get the product she is paying for. Therefore, she stipulates a TRADITIONAL contract with Bob, an </a:t>
            </a:r>
            <a:r>
              <a:rPr lang="en-GB" baseline="0" err="1" smtClean="0"/>
              <a:t>Ebay</a:t>
            </a:r>
            <a:r>
              <a:rPr lang="en-GB" baseline="0" smtClean="0"/>
              <a:t> employee who works in the legal area. </a:t>
            </a:r>
          </a:p>
          <a:p>
            <a:pPr marL="228600" indent="-228600">
              <a:buAutoNum type="arabicPeriod"/>
            </a:pPr>
            <a:endParaRPr lang="en-GB" baseline="0" smtClean="0"/>
          </a:p>
          <a:p>
            <a:pPr marL="228600" indent="-228600">
              <a:buAutoNum type="arabicPeriod"/>
            </a:pPr>
            <a:r>
              <a:rPr lang="en-GB" baseline="0" smtClean="0"/>
              <a:t>On the </a:t>
            </a:r>
            <a:r>
              <a:rPr lang="en-GB" baseline="0" err="1" smtClean="0"/>
              <a:t>tradictional</a:t>
            </a:r>
            <a:r>
              <a:rPr lang="en-GB" baseline="0" smtClean="0"/>
              <a:t> contract there are the following agreements:</a:t>
            </a:r>
          </a:p>
          <a:p>
            <a:pPr marL="0" indent="0" algn="l">
              <a:buNone/>
            </a:pPr>
            <a:endParaRPr lang="en-GB" baseline="0" smtClean="0"/>
          </a:p>
          <a:p>
            <a:pPr marL="0" indent="0" algn="l">
              <a:buNone/>
            </a:pPr>
            <a:r>
              <a:rPr lang="en-GB" baseline="0" smtClean="0"/>
              <a:t>The Phone will be shipped to Alice only once the money transaction has been confirmed. </a:t>
            </a:r>
          </a:p>
          <a:p>
            <a:pPr marL="0" indent="0" algn="l">
              <a:buNone/>
            </a:pPr>
            <a:r>
              <a:rPr lang="en-GB" baseline="0" smtClean="0"/>
              <a:t>The middleman Bob, is in charge of checking whether the payment has really been made. </a:t>
            </a:r>
          </a:p>
          <a:p>
            <a:pPr marL="0" indent="0" algn="l">
              <a:buNone/>
            </a:pPr>
            <a:r>
              <a:rPr lang="en-GB" baseline="0" smtClean="0"/>
              <a:t>If not, he waits 1-2 days and then he checks the payment again. </a:t>
            </a:r>
          </a:p>
          <a:p>
            <a:pPr marL="228600" indent="-228600">
              <a:buAutoNum type="arabicPeriod"/>
            </a:pPr>
            <a:endParaRPr lang="en-GB" baseline="0"/>
          </a:p>
        </p:txBody>
      </p:sp>
      <p:sp>
        <p:nvSpPr>
          <p:cNvPr id="4" name="Segnaposto numero diapositiva 3"/>
          <p:cNvSpPr>
            <a:spLocks noGrp="1"/>
          </p:cNvSpPr>
          <p:nvPr>
            <p:ph type="sldNum" sz="quarter" idx="10"/>
          </p:nvPr>
        </p:nvSpPr>
        <p:spPr/>
        <p:txBody>
          <a:bodyPr/>
          <a:lstStyle/>
          <a:p>
            <a:fld id="{595F61C2-6B96-DC49-8037-CB49B5317E27}" type="slidenum">
              <a:rPr lang="en-GB" smtClean="0"/>
              <a:t>11</a:t>
            </a:fld>
            <a:endParaRPr lang="en-GB"/>
          </a:p>
        </p:txBody>
      </p:sp>
    </p:spTree>
    <p:extLst>
      <p:ext uri="{BB962C8B-B14F-4D97-AF65-F5344CB8AC3E}">
        <p14:creationId xmlns:p14="http://schemas.microsoft.com/office/powerpoint/2010/main" val="403681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en-GB" baseline="0" smtClean="0"/>
              <a:t>A better explanation of the contract terms </a:t>
            </a:r>
          </a:p>
          <a:p>
            <a:pPr marL="628650" lvl="1" indent="-171450">
              <a:buFontTx/>
              <a:buChar char="-"/>
            </a:pPr>
            <a:r>
              <a:rPr lang="en-GB" baseline="0" smtClean="0"/>
              <a:t>Alice pays for her Smartphone on a certain day</a:t>
            </a:r>
          </a:p>
          <a:p>
            <a:pPr marL="628650" lvl="1" indent="-171450">
              <a:buFontTx/>
              <a:buChar char="-"/>
            </a:pPr>
            <a:r>
              <a:rPr lang="en-GB" baseline="0" smtClean="0"/>
              <a:t>Bob, </a:t>
            </a:r>
            <a:r>
              <a:rPr lang="en-GB" baseline="0" err="1" smtClean="0"/>
              <a:t>doesn</a:t>
            </a:r>
            <a:r>
              <a:rPr lang="uk-UA" baseline="0" smtClean="0"/>
              <a:t>’</a:t>
            </a:r>
            <a:r>
              <a:rPr lang="en-GB" baseline="0" smtClean="0"/>
              <a:t>t know when Alice actually paid for her Smartphone. Therefore he checks the payment once in a while. </a:t>
            </a:r>
          </a:p>
          <a:p>
            <a:pPr marL="628650" lvl="1" indent="-171450">
              <a:buFontTx/>
              <a:buChar char="-"/>
            </a:pPr>
            <a:r>
              <a:rPr lang="en-GB" baseline="0" smtClean="0"/>
              <a:t>Might be possible that Alice’s money is already been transferred, but Bob will check it a couple of days later.  </a:t>
            </a:r>
          </a:p>
          <a:p>
            <a:pPr marL="628650" lvl="1" indent="-171450">
              <a:buFontTx/>
              <a:buChar char="-"/>
            </a:pPr>
            <a:r>
              <a:rPr lang="en-GB" baseline="0" smtClean="0"/>
              <a:t>When the payment is confirmed by Bob, the Smartphone will be shipped to Alice.  </a:t>
            </a:r>
          </a:p>
          <a:p>
            <a:pPr marL="628650" lvl="1" indent="-171450">
              <a:buFontTx/>
              <a:buChar char="-"/>
            </a:pPr>
            <a:endParaRPr lang="en-GB" baseline="0" smtClean="0"/>
          </a:p>
          <a:p>
            <a:pPr marL="628650" lvl="1" indent="-171450">
              <a:buFontTx/>
              <a:buChar char="-"/>
            </a:pPr>
            <a:endParaRPr lang="en-GB" baseline="0" smtClean="0"/>
          </a:p>
          <a:p>
            <a:pPr marL="628650" lvl="1" indent="-171450">
              <a:buFontTx/>
              <a:buChar char="-"/>
            </a:pPr>
            <a:endParaRPr lang="en-GB" baseline="0" smtClean="0"/>
          </a:p>
          <a:p>
            <a:pPr marL="628650" lvl="1" indent="-171450">
              <a:buFontTx/>
              <a:buChar char="-"/>
            </a:pPr>
            <a:endParaRPr lang="en-GB" baseline="0" smtClean="0"/>
          </a:p>
          <a:p>
            <a:pPr marL="457200" lvl="1" indent="0">
              <a:buNone/>
            </a:pPr>
            <a:r>
              <a:rPr lang="en-GB" baseline="0" smtClean="0"/>
              <a:t>As you can see, Alice is not happy with this kind of deal. A traditional contract needs always a middleman, who checks and executes the agreed terms defined in the contract. </a:t>
            </a:r>
          </a:p>
          <a:p>
            <a:pPr marL="457200" lvl="1" indent="0">
              <a:buNone/>
            </a:pPr>
            <a:r>
              <a:rPr lang="en-GB" baseline="0" smtClean="0"/>
              <a:t>This process implies always a delay between seller and buyers and implies also some costs for the company (the middleman has to be paid for his work).  </a:t>
            </a:r>
          </a:p>
          <a:p>
            <a:pPr marL="457200" lvl="1" indent="0">
              <a:buNone/>
            </a:pPr>
            <a:r>
              <a:rPr lang="en-GB" baseline="0" smtClean="0"/>
              <a:t>A lawyer might be necessary if some party doesn’t comply with the contract. </a:t>
            </a:r>
          </a:p>
          <a:p>
            <a:pPr marL="628650" lvl="1" indent="-171450">
              <a:buFontTx/>
              <a:buChar char="-"/>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12</a:t>
            </a:fld>
            <a:endParaRPr lang="en-GB"/>
          </a:p>
        </p:txBody>
      </p:sp>
    </p:spTree>
    <p:extLst>
      <p:ext uri="{BB962C8B-B14F-4D97-AF65-F5344CB8AC3E}">
        <p14:creationId xmlns:p14="http://schemas.microsoft.com/office/powerpoint/2010/main" val="17917935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en-GB" baseline="0" smtClean="0"/>
              <a:t>Alice got an idea! She could use a smart contract to make the process faster and better.</a:t>
            </a:r>
          </a:p>
          <a:p>
            <a:pPr marL="457200" lvl="1" indent="0">
              <a:buNone/>
            </a:pPr>
            <a:endParaRPr lang="en-GB" baseline="0" smtClean="0"/>
          </a:p>
          <a:p>
            <a:pPr marL="457200" lvl="1" indent="0">
              <a:buNone/>
            </a:pPr>
            <a:r>
              <a:rPr lang="en-GB" baseline="0" smtClean="0"/>
              <a:t>Let’s suppose that </a:t>
            </a:r>
            <a:r>
              <a:rPr lang="en-GB" baseline="0" err="1" smtClean="0"/>
              <a:t>Ebay</a:t>
            </a:r>
            <a:r>
              <a:rPr lang="en-GB" baseline="0" smtClean="0"/>
              <a:t> works together with a company which provides some services for Smart Contracts (e.g. </a:t>
            </a:r>
            <a:r>
              <a:rPr lang="en-GB" baseline="0" err="1" smtClean="0"/>
              <a:t>Ethereum</a:t>
            </a:r>
            <a:r>
              <a:rPr lang="en-GB" baseline="0" smtClean="0"/>
              <a:t>). </a:t>
            </a:r>
          </a:p>
          <a:p>
            <a:pPr marL="457200" lvl="1" indent="0">
              <a:buNone/>
            </a:pPr>
            <a:r>
              <a:rPr lang="en-GB" baseline="0" smtClean="0"/>
              <a:t>Alice wants to try this new service and stipulates a new SM with </a:t>
            </a:r>
            <a:r>
              <a:rPr lang="en-GB" baseline="0" err="1" smtClean="0"/>
              <a:t>Ebay</a:t>
            </a:r>
            <a:r>
              <a:rPr lang="en-GB" baseline="0" smtClean="0"/>
              <a:t>. </a:t>
            </a:r>
          </a:p>
          <a:p>
            <a:pPr marL="457200" lvl="1" indent="0">
              <a:buNone/>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13</a:t>
            </a:fld>
            <a:endParaRPr lang="en-GB"/>
          </a:p>
        </p:txBody>
      </p:sp>
    </p:spTree>
    <p:extLst>
      <p:ext uri="{BB962C8B-B14F-4D97-AF65-F5344CB8AC3E}">
        <p14:creationId xmlns:p14="http://schemas.microsoft.com/office/powerpoint/2010/main" val="16915879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de-CH" baseline="0" smtClean="0"/>
              <a:t>As </a:t>
            </a:r>
            <a:r>
              <a:rPr lang="de-CH" baseline="0" err="1" smtClean="0"/>
              <a:t>soon</a:t>
            </a:r>
            <a:r>
              <a:rPr lang="de-CH" baseline="0" smtClean="0"/>
              <a:t> </a:t>
            </a:r>
            <a:r>
              <a:rPr lang="de-CH" baseline="0" err="1" smtClean="0"/>
              <a:t>as</a:t>
            </a:r>
            <a:r>
              <a:rPr lang="de-CH" baseline="0" smtClean="0"/>
              <a:t> Alice </a:t>
            </a:r>
            <a:r>
              <a:rPr lang="de-CH" baseline="0" err="1" smtClean="0"/>
              <a:t>makes</a:t>
            </a:r>
            <a:r>
              <a:rPr lang="de-CH" baseline="0" smtClean="0"/>
              <a:t> </a:t>
            </a:r>
            <a:r>
              <a:rPr lang="de-CH" baseline="0" err="1" smtClean="0"/>
              <a:t>the</a:t>
            </a:r>
            <a:r>
              <a:rPr lang="de-CH" baseline="0" smtClean="0"/>
              <a:t> </a:t>
            </a:r>
            <a:r>
              <a:rPr lang="de-CH" baseline="0" err="1" smtClean="0"/>
              <a:t>payment</a:t>
            </a:r>
            <a:r>
              <a:rPr lang="de-CH" baseline="0" smtClean="0"/>
              <a:t>, </a:t>
            </a:r>
            <a:r>
              <a:rPr lang="de-CH" baseline="0" err="1" smtClean="0"/>
              <a:t>the</a:t>
            </a:r>
            <a:r>
              <a:rPr lang="de-CH" baseline="0" smtClean="0"/>
              <a:t> SC </a:t>
            </a:r>
            <a:r>
              <a:rPr lang="de-CH" baseline="0" err="1" smtClean="0"/>
              <a:t>is</a:t>
            </a:r>
            <a:r>
              <a:rPr lang="de-CH" baseline="0" smtClean="0"/>
              <a:t> </a:t>
            </a:r>
            <a:r>
              <a:rPr lang="de-CH" baseline="0" err="1" smtClean="0"/>
              <a:t>triggered</a:t>
            </a:r>
            <a:r>
              <a:rPr lang="de-CH" baseline="0" smtClean="0"/>
              <a:t> </a:t>
            </a:r>
            <a:r>
              <a:rPr lang="de-CH" baseline="0" err="1" smtClean="0"/>
              <a:t>and</a:t>
            </a:r>
            <a:r>
              <a:rPr lang="de-CH" baseline="0" smtClean="0"/>
              <a:t> </a:t>
            </a:r>
            <a:r>
              <a:rPr lang="de-CH" baseline="0" err="1" smtClean="0"/>
              <a:t>when</a:t>
            </a:r>
            <a:r>
              <a:rPr lang="de-CH" baseline="0" smtClean="0"/>
              <a:t> </a:t>
            </a:r>
            <a:r>
              <a:rPr lang="de-CH" baseline="0" err="1" smtClean="0"/>
              <a:t>the</a:t>
            </a:r>
            <a:r>
              <a:rPr lang="de-CH" baseline="0" smtClean="0"/>
              <a:t> </a:t>
            </a:r>
            <a:r>
              <a:rPr lang="de-CH" baseline="0" err="1" smtClean="0"/>
              <a:t>payment</a:t>
            </a:r>
            <a:r>
              <a:rPr lang="de-CH" baseline="0" smtClean="0"/>
              <a:t> </a:t>
            </a:r>
            <a:r>
              <a:rPr lang="de-CH" baseline="0" err="1" smtClean="0"/>
              <a:t>is</a:t>
            </a:r>
            <a:r>
              <a:rPr lang="de-CH" baseline="0" smtClean="0"/>
              <a:t> </a:t>
            </a:r>
            <a:r>
              <a:rPr lang="de-CH" baseline="0" err="1" smtClean="0"/>
              <a:t>confirmed</a:t>
            </a:r>
            <a:r>
              <a:rPr lang="de-CH" baseline="0" smtClean="0"/>
              <a:t>, Ebay will </a:t>
            </a:r>
            <a:r>
              <a:rPr lang="de-CH" baseline="0" err="1" smtClean="0"/>
              <a:t>be</a:t>
            </a:r>
            <a:r>
              <a:rPr lang="de-CH" baseline="0" smtClean="0"/>
              <a:t> </a:t>
            </a:r>
            <a:r>
              <a:rPr lang="de-CH" baseline="0" err="1" smtClean="0"/>
              <a:t>noticed</a:t>
            </a:r>
            <a:r>
              <a:rPr lang="de-CH" baseline="0" smtClean="0"/>
              <a:t> </a:t>
            </a:r>
            <a:r>
              <a:rPr lang="de-CH" baseline="0" err="1" smtClean="0"/>
              <a:t>by</a:t>
            </a:r>
            <a:r>
              <a:rPr lang="de-CH" baseline="0" smtClean="0"/>
              <a:t> </a:t>
            </a:r>
            <a:r>
              <a:rPr lang="de-CH" baseline="0" err="1" smtClean="0"/>
              <a:t>the</a:t>
            </a:r>
            <a:r>
              <a:rPr lang="de-CH" baseline="0" smtClean="0"/>
              <a:t> SC </a:t>
            </a:r>
            <a:r>
              <a:rPr lang="de-CH" baseline="0" err="1" smtClean="0"/>
              <a:t>and</a:t>
            </a:r>
            <a:r>
              <a:rPr lang="de-CH" baseline="0" smtClean="0"/>
              <a:t> </a:t>
            </a:r>
            <a:r>
              <a:rPr lang="de-CH" baseline="0" err="1" smtClean="0"/>
              <a:t>can</a:t>
            </a:r>
            <a:r>
              <a:rPr lang="de-CH" baseline="0" smtClean="0"/>
              <a:t> </a:t>
            </a:r>
            <a:r>
              <a:rPr lang="de-CH" baseline="0" err="1" smtClean="0"/>
              <a:t>immediately</a:t>
            </a:r>
            <a:r>
              <a:rPr lang="de-CH" baseline="0" smtClean="0"/>
              <a:t> send </a:t>
            </a:r>
            <a:r>
              <a:rPr lang="de-CH" baseline="0" err="1" smtClean="0"/>
              <a:t>the</a:t>
            </a:r>
            <a:r>
              <a:rPr lang="de-CH" baseline="0" smtClean="0"/>
              <a:t> smart </a:t>
            </a:r>
            <a:r>
              <a:rPr lang="de-CH" baseline="0" err="1" smtClean="0"/>
              <a:t>phone</a:t>
            </a:r>
            <a:r>
              <a:rPr lang="de-CH" baseline="0" smtClean="0"/>
              <a:t>. </a:t>
            </a:r>
          </a:p>
          <a:p>
            <a:pPr marL="457200" lvl="1" indent="0">
              <a:buNone/>
            </a:pPr>
            <a:endParaRPr lang="de-CH" baseline="0" smtClean="0"/>
          </a:p>
          <a:p>
            <a:pPr marL="457200" lvl="1" indent="0">
              <a:buNone/>
            </a:pPr>
            <a:r>
              <a:rPr lang="de-CH" baseline="0" smtClean="0"/>
              <a:t>As </a:t>
            </a:r>
            <a:r>
              <a:rPr lang="de-CH" baseline="0" err="1" smtClean="0"/>
              <a:t>you</a:t>
            </a:r>
            <a:r>
              <a:rPr lang="de-CH" baseline="0" smtClean="0"/>
              <a:t> </a:t>
            </a:r>
            <a:r>
              <a:rPr lang="de-CH" baseline="0" err="1" smtClean="0"/>
              <a:t>can</a:t>
            </a:r>
            <a:r>
              <a:rPr lang="de-CH" baseline="0" smtClean="0"/>
              <a:t> </a:t>
            </a:r>
            <a:r>
              <a:rPr lang="de-CH" baseline="0" err="1" smtClean="0"/>
              <a:t>see</a:t>
            </a:r>
            <a:r>
              <a:rPr lang="de-CH" baseline="0" smtClean="0"/>
              <a:t>: </a:t>
            </a:r>
            <a:r>
              <a:rPr lang="de-CH" baseline="0" err="1" smtClean="0"/>
              <a:t>the</a:t>
            </a:r>
            <a:r>
              <a:rPr lang="de-CH" baseline="0" smtClean="0"/>
              <a:t> </a:t>
            </a:r>
            <a:r>
              <a:rPr lang="de-CH" baseline="0" err="1" smtClean="0"/>
              <a:t>process</a:t>
            </a:r>
            <a:r>
              <a:rPr lang="de-CH" baseline="0" smtClean="0"/>
              <a:t> </a:t>
            </a:r>
            <a:r>
              <a:rPr lang="de-CH" baseline="0" err="1" smtClean="0"/>
              <a:t>is</a:t>
            </a:r>
            <a:r>
              <a:rPr lang="de-CH" baseline="0" smtClean="0"/>
              <a:t> </a:t>
            </a:r>
            <a:r>
              <a:rPr lang="de-CH" baseline="0" err="1" smtClean="0"/>
              <a:t>istanteneous</a:t>
            </a:r>
            <a:r>
              <a:rPr lang="de-CH" baseline="0" smtClean="0"/>
              <a:t> </a:t>
            </a:r>
            <a:r>
              <a:rPr lang="de-CH" baseline="0" err="1" smtClean="0"/>
              <a:t>and</a:t>
            </a:r>
            <a:r>
              <a:rPr lang="de-CH" baseline="0" smtClean="0"/>
              <a:t> </a:t>
            </a:r>
            <a:r>
              <a:rPr lang="de-CH" baseline="0" err="1" smtClean="0"/>
              <a:t>there</a:t>
            </a:r>
            <a:r>
              <a:rPr lang="de-CH" baseline="0" smtClean="0"/>
              <a:t> </a:t>
            </a:r>
            <a:r>
              <a:rPr lang="de-CH" baseline="0" err="1" smtClean="0"/>
              <a:t>is</a:t>
            </a:r>
            <a:r>
              <a:rPr lang="de-CH" baseline="0" smtClean="0"/>
              <a:t> NO </a:t>
            </a:r>
            <a:r>
              <a:rPr lang="de-CH" baseline="0" err="1" smtClean="0"/>
              <a:t>need</a:t>
            </a:r>
            <a:r>
              <a:rPr lang="de-CH" baseline="0" smtClean="0"/>
              <a:t> </a:t>
            </a:r>
            <a:r>
              <a:rPr lang="de-CH" baseline="0" err="1" smtClean="0"/>
              <a:t>of</a:t>
            </a:r>
            <a:r>
              <a:rPr lang="de-CH" baseline="0" smtClean="0"/>
              <a:t> a </a:t>
            </a:r>
            <a:r>
              <a:rPr lang="de-CH" baseline="0" err="1" smtClean="0"/>
              <a:t>middleman</a:t>
            </a: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14</a:t>
            </a:fld>
            <a:endParaRPr lang="en-GB"/>
          </a:p>
        </p:txBody>
      </p:sp>
    </p:spTree>
    <p:extLst>
      <p:ext uri="{BB962C8B-B14F-4D97-AF65-F5344CB8AC3E}">
        <p14:creationId xmlns:p14="http://schemas.microsoft.com/office/powerpoint/2010/main" val="16530993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de-CH" baseline="0" smtClean="0"/>
              <a:t>Alice </a:t>
            </a:r>
            <a:r>
              <a:rPr lang="de-CH" baseline="0" err="1" smtClean="0"/>
              <a:t>chooses</a:t>
            </a:r>
            <a:r>
              <a:rPr lang="de-CH" baseline="0" smtClean="0"/>
              <a:t> a Smart </a:t>
            </a:r>
            <a:r>
              <a:rPr lang="de-CH" baseline="0" err="1" smtClean="0"/>
              <a:t>Contract</a:t>
            </a:r>
            <a:r>
              <a:rPr lang="de-CH" baseline="0" smtClean="0"/>
              <a:t>!</a:t>
            </a:r>
          </a:p>
          <a:p>
            <a:pPr marL="457200" lvl="1" indent="0">
              <a:buNone/>
            </a:pPr>
            <a:endParaRPr lang="de-CH" baseline="0" smtClean="0"/>
          </a:p>
          <a:p>
            <a:pPr marL="457200" lvl="1" indent="0">
              <a:buNone/>
            </a:pPr>
            <a:endParaRPr lang="de-CH" baseline="0" smtClean="0"/>
          </a:p>
          <a:p>
            <a:pPr marL="457200" lvl="1" indent="0">
              <a:buNone/>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15</a:t>
            </a:fld>
            <a:endParaRPr lang="en-GB"/>
          </a:p>
        </p:txBody>
      </p:sp>
    </p:spTree>
    <p:extLst>
      <p:ext uri="{BB962C8B-B14F-4D97-AF65-F5344CB8AC3E}">
        <p14:creationId xmlns:p14="http://schemas.microsoft.com/office/powerpoint/2010/main" val="7830357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http://</a:t>
            </a:r>
            <a:r>
              <a:rPr lang="en-GB" dirty="0" err="1" smtClean="0"/>
              <a:t>www.pwc.com</a:t>
            </a:r>
            <a:r>
              <a:rPr lang="en-GB" dirty="0" smtClean="0"/>
              <a:t>/us/</a:t>
            </a:r>
            <a:r>
              <a:rPr lang="en-GB" dirty="0" err="1" smtClean="0"/>
              <a:t>en</a:t>
            </a:r>
            <a:r>
              <a:rPr lang="en-GB" dirty="0" smtClean="0"/>
              <a:t>/technology-forecast/</a:t>
            </a:r>
            <a:r>
              <a:rPr lang="en-GB" dirty="0" err="1" smtClean="0"/>
              <a:t>blockchain</a:t>
            </a:r>
            <a:r>
              <a:rPr lang="en-GB" dirty="0" smtClean="0"/>
              <a:t>/digital-</a:t>
            </a:r>
            <a:r>
              <a:rPr lang="en-GB" dirty="0" err="1" smtClean="0"/>
              <a:t>business.html</a:t>
            </a:r>
            <a:endParaRPr lang="en-GB" dirty="0" smtClean="0"/>
          </a:p>
          <a:p>
            <a:endParaRPr lang="en-GB" dirty="0" smtClean="0"/>
          </a:p>
          <a:p>
            <a:pPr marL="0" indent="0">
              <a:buNone/>
            </a:pPr>
            <a:r>
              <a:rPr lang="en-GB" baseline="0" dirty="0" smtClean="0"/>
              <a:t>According to our example of Alice and Bob the following table shows the main differences between traditional and smart contracts: </a:t>
            </a:r>
          </a:p>
          <a:p>
            <a:pPr marL="0" indent="0">
              <a:buNone/>
            </a:pPr>
            <a:endParaRPr lang="en-GB" baseline="0" dirty="0" smtClean="0"/>
          </a:p>
          <a:p>
            <a:pPr marL="228600" indent="-228600">
              <a:buAutoNum type="arabicPeriod"/>
            </a:pPr>
            <a:r>
              <a:rPr lang="en-GB" baseline="0" dirty="0" smtClean="0"/>
              <a:t> The execution of a smart contract </a:t>
            </a:r>
            <a:r>
              <a:rPr lang="en-GB" baseline="0" dirty="0" err="1" smtClean="0"/>
              <a:t>doensn’t</a:t>
            </a:r>
            <a:r>
              <a:rPr lang="en-GB" baseline="0" dirty="0" smtClean="0"/>
              <a:t> need a middleman, which mean that can be executed faster </a:t>
            </a:r>
          </a:p>
          <a:p>
            <a:pPr marL="228600" indent="-228600">
              <a:buAutoNum type="arabicPeriod"/>
            </a:pPr>
            <a:endParaRPr lang="en-GB" baseline="0" dirty="0" smtClean="0"/>
          </a:p>
          <a:p>
            <a:pPr marL="228600" indent="-228600">
              <a:buAutoNum type="arabicPeriod"/>
            </a:pPr>
            <a:r>
              <a:rPr lang="en-GB" baseline="0" dirty="0" smtClean="0"/>
              <a:t>Manual remittance: </a:t>
            </a:r>
            <a:r>
              <a:rPr lang="en-GB" baseline="0" dirty="0" err="1" smtClean="0"/>
              <a:t>Ebay</a:t>
            </a:r>
            <a:r>
              <a:rPr lang="en-GB" baseline="0" dirty="0" smtClean="0"/>
              <a:t> is immediately notified</a:t>
            </a:r>
          </a:p>
          <a:p>
            <a:pPr marL="228600" indent="-228600">
              <a:buAutoNum type="arabicPeriod"/>
            </a:pPr>
            <a:endParaRPr lang="en-GB" baseline="0" dirty="0" smtClean="0"/>
          </a:p>
          <a:p>
            <a:pPr marL="228600" indent="-228600">
              <a:buAutoNum type="arabicPeriod"/>
            </a:pPr>
            <a:r>
              <a:rPr lang="en-GB" dirty="0" smtClean="0"/>
              <a:t>A Smart Contract is for sure cheaper</a:t>
            </a:r>
            <a:r>
              <a:rPr lang="en-GB" baseline="0" dirty="0" smtClean="0"/>
              <a:t> than a traditional one. You don’t have to pay for a middleman who checks the agreements, you have only to pay the ”code”.</a:t>
            </a:r>
          </a:p>
          <a:p>
            <a:pPr marL="228600" indent="-228600">
              <a:buAutoNum type="arabicPeriod"/>
            </a:pPr>
            <a:endParaRPr lang="en-GB" baseline="0" dirty="0" smtClean="0"/>
          </a:p>
          <a:p>
            <a:pPr marL="228600" indent="-228600">
              <a:buAutoNum type="arabicPeriod"/>
            </a:pPr>
            <a:r>
              <a:rPr lang="en-GB" baseline="0" dirty="0" smtClean="0"/>
              <a:t>A Smart Contract cannot get lost and its always available in chronological order on the </a:t>
            </a:r>
            <a:r>
              <a:rPr lang="en-GB" baseline="0" dirty="0" err="1" smtClean="0"/>
              <a:t>blockchain</a:t>
            </a:r>
            <a:r>
              <a:rPr lang="en-GB" baseline="0" dirty="0" smtClean="0"/>
              <a:t> for future access </a:t>
            </a:r>
          </a:p>
          <a:p>
            <a:pPr marL="228600" indent="-228600">
              <a:buAutoNum type="arabicPeriod"/>
            </a:pPr>
            <a:r>
              <a:rPr lang="en-GB" baseline="0" dirty="0" smtClean="0"/>
              <a:t>Like said before, there is no need of a middleman (lawyer) </a:t>
            </a:r>
          </a:p>
          <a:p>
            <a:pPr marL="228600" indent="-228600">
              <a:buAutoNum type="arabicPeriod"/>
            </a:pPr>
            <a:endParaRPr lang="en-GB" baseline="0" dirty="0" smtClean="0"/>
          </a:p>
          <a:p>
            <a:pPr marL="228600" indent="-228600">
              <a:buAutoNum type="arabicPeriod"/>
            </a:pPr>
            <a:endParaRPr lang="en-GB" baseline="0" dirty="0" smtClean="0"/>
          </a:p>
          <a:p>
            <a:pPr marL="0" indent="0">
              <a:buNone/>
            </a:pPr>
            <a:r>
              <a:rPr lang="en-GB" b="1" baseline="0" dirty="0" smtClean="0"/>
              <a:t>A Smart contract on a </a:t>
            </a:r>
            <a:r>
              <a:rPr lang="en-GB" b="1" baseline="0" dirty="0" err="1" smtClean="0"/>
              <a:t>blockchain</a:t>
            </a:r>
            <a:r>
              <a:rPr lang="en-GB" b="1" baseline="0" dirty="0" smtClean="0"/>
              <a:t> is like a single large secure Computer System BUT without the risks, costs and trust issues of a centralised model </a:t>
            </a:r>
          </a:p>
        </p:txBody>
      </p:sp>
      <p:sp>
        <p:nvSpPr>
          <p:cNvPr id="4" name="Segnaposto numero diapositiva 3"/>
          <p:cNvSpPr>
            <a:spLocks noGrp="1"/>
          </p:cNvSpPr>
          <p:nvPr>
            <p:ph type="sldNum" sz="quarter" idx="10"/>
          </p:nvPr>
        </p:nvSpPr>
        <p:spPr/>
        <p:txBody>
          <a:bodyPr/>
          <a:lstStyle/>
          <a:p>
            <a:fld id="{595F61C2-6B96-DC49-8037-CB49B5317E27}" type="slidenum">
              <a:rPr lang="en-GB" smtClean="0"/>
              <a:t>16</a:t>
            </a:fld>
            <a:endParaRPr lang="en-GB"/>
          </a:p>
        </p:txBody>
      </p:sp>
    </p:spTree>
    <p:extLst>
      <p:ext uri="{BB962C8B-B14F-4D97-AF65-F5344CB8AC3E}">
        <p14:creationId xmlns:p14="http://schemas.microsoft.com/office/powerpoint/2010/main" val="6905450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mtClean="0"/>
              <a:t>What does INTO</a:t>
            </a:r>
            <a:r>
              <a:rPr lang="en-GB" baseline="0" smtClean="0"/>
              <a:t> A SMART CONTRACT?</a:t>
            </a:r>
            <a:endParaRPr lang="en-GB" smtClean="0"/>
          </a:p>
          <a:p>
            <a:r>
              <a:rPr lang="en-GB" sz="1200" kern="1200" smtClean="0">
                <a:solidFill>
                  <a:schemeClr val="tx1"/>
                </a:solidFill>
                <a:latin typeface="+mn-lt"/>
                <a:ea typeface="+mn-ea"/>
                <a:cs typeface="+mn-cs"/>
              </a:rPr>
              <a:t>Smart Contracts are composed by fields and functions</a:t>
            </a:r>
          </a:p>
          <a:p>
            <a:r>
              <a:rPr lang="en-GB" sz="1200" kern="1200" smtClean="0">
                <a:solidFill>
                  <a:schemeClr val="tx1"/>
                </a:solidFill>
                <a:latin typeface="+mn-lt"/>
                <a:ea typeface="+mn-ea"/>
                <a:cs typeface="+mn-cs"/>
              </a:rPr>
              <a:t>If a Smart Contract throws an exception, the execution stops (everything gets reverted)</a:t>
            </a:r>
            <a:endParaRPr lang="en-GB" smtClean="0"/>
          </a:p>
          <a:p>
            <a:endParaRPr lang="en-GB" smtClean="0"/>
          </a:p>
          <a:p>
            <a:r>
              <a:rPr lang="en-GB" smtClean="0"/>
              <a:t>This contract is written in Solidity language, which</a:t>
            </a:r>
            <a:r>
              <a:rPr lang="en-GB" baseline="0" smtClean="0"/>
              <a:t> is high-level </a:t>
            </a:r>
            <a:r>
              <a:rPr lang="en-GB" baseline="0" err="1" smtClean="0"/>
              <a:t>javascript</a:t>
            </a:r>
            <a:r>
              <a:rPr lang="en-GB" baseline="0" smtClean="0"/>
              <a:t>-based language supported by the </a:t>
            </a:r>
            <a:r>
              <a:rPr lang="en-GB" baseline="0" err="1" smtClean="0"/>
              <a:t>Ethereum</a:t>
            </a:r>
            <a:r>
              <a:rPr lang="en-GB" baseline="0" smtClean="0"/>
              <a:t> </a:t>
            </a:r>
            <a:r>
              <a:rPr lang="en-GB" baseline="0" err="1" smtClean="0"/>
              <a:t>communtiy</a:t>
            </a:r>
            <a:r>
              <a:rPr lang="en-GB" baseline="0" smtClean="0"/>
              <a:t>. </a:t>
            </a:r>
          </a:p>
          <a:p>
            <a:r>
              <a:rPr lang="en-GB" baseline="0" smtClean="0"/>
              <a:t>We are going to explain later in details what </a:t>
            </a:r>
            <a:r>
              <a:rPr lang="en-GB" baseline="0" err="1" smtClean="0"/>
              <a:t>Ethereum</a:t>
            </a:r>
            <a:r>
              <a:rPr lang="en-GB" baseline="0" smtClean="0"/>
              <a:t> is and why it is so important for Smart contracts.</a:t>
            </a:r>
          </a:p>
          <a:p>
            <a:endParaRPr lang="en-GB" baseline="0" smtClean="0"/>
          </a:p>
          <a:p>
            <a:endParaRPr lang="en-GB" baseline="0" smtClean="0"/>
          </a:p>
          <a:p>
            <a:r>
              <a:rPr lang="en-GB" baseline="0" smtClean="0"/>
              <a:t>EXPLAIN THE CODE: </a:t>
            </a:r>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smtClean="0">
                <a:solidFill>
                  <a:schemeClr val="tx1"/>
                </a:solidFill>
                <a:effectLst/>
                <a:latin typeface="+mn-lt"/>
                <a:ea typeface="+mn-ea"/>
                <a:cs typeface="+mn-cs"/>
              </a:rPr>
              <a:t>$This snippet implements a personal wallet associated to an owner.</a:t>
            </a:r>
            <a:r>
              <a:rPr lang="en-GB" sz="1200" kern="1200" baseline="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GB" smtClean="0"/>
          </a:p>
          <a:p>
            <a:r>
              <a:rPr lang="en-GB" baseline="0" smtClean="0"/>
              <a:t>Line 5: Constructor, where the wallet gets associated to its owner </a:t>
            </a:r>
          </a:p>
          <a:p>
            <a:r>
              <a:rPr lang="en-GB" baseline="0" smtClean="0"/>
              <a:t>Line 7: Pay function which takes as parameters an amount of </a:t>
            </a:r>
            <a:r>
              <a:rPr lang="en-GB" baseline="0" err="1" smtClean="0"/>
              <a:t>cryptovalue</a:t>
            </a:r>
            <a:r>
              <a:rPr lang="en-GB" baseline="0" smtClean="0"/>
              <a:t> and the address of the recipient </a:t>
            </a:r>
          </a:p>
          <a:p>
            <a:r>
              <a:rPr lang="en-GB" baseline="0" smtClean="0"/>
              <a:t>Line 8: Exception that gets thrown if the caller is not the owner (the owner is the only one that can logically send his money) or if some ether (</a:t>
            </a:r>
            <a:r>
              <a:rPr lang="en-GB" baseline="0" err="1" smtClean="0"/>
              <a:t>cryptovalue</a:t>
            </a:r>
            <a:r>
              <a:rPr lang="en-GB" baseline="0" smtClean="0"/>
              <a:t> used on the </a:t>
            </a:r>
            <a:r>
              <a:rPr lang="en-GB" baseline="0" err="1" smtClean="0"/>
              <a:t>Etheruem</a:t>
            </a:r>
            <a:r>
              <a:rPr lang="en-GB" baseline="0" smtClean="0"/>
              <a:t> platform, analogous as Bitcoins) is attached to the invocation and transferred to the contract </a:t>
            </a:r>
            <a:r>
              <a:rPr lang="en-GB" i="1" baseline="0" smtClean="0"/>
              <a:t>(se </a:t>
            </a:r>
            <a:r>
              <a:rPr lang="en-GB" i="1" baseline="0" err="1" smtClean="0"/>
              <a:t>vuoi</a:t>
            </a:r>
            <a:r>
              <a:rPr lang="en-GB" i="1" baseline="0" smtClean="0"/>
              <a:t> </a:t>
            </a:r>
            <a:r>
              <a:rPr lang="en-GB" i="1" baseline="0" err="1" smtClean="0"/>
              <a:t>trasferire</a:t>
            </a:r>
            <a:r>
              <a:rPr lang="en-GB" i="1" baseline="0" smtClean="0"/>
              <a:t> </a:t>
            </a:r>
            <a:r>
              <a:rPr lang="en-GB" i="1" baseline="0" err="1" smtClean="0"/>
              <a:t>degli</a:t>
            </a:r>
            <a:r>
              <a:rPr lang="en-GB" i="1" baseline="0" smtClean="0"/>
              <a:t> ether a </a:t>
            </a:r>
            <a:r>
              <a:rPr lang="en-GB" i="1" baseline="0" err="1" smtClean="0"/>
              <a:t>te</a:t>
            </a:r>
            <a:r>
              <a:rPr lang="en-GB" i="1" baseline="0" smtClean="0"/>
              <a:t> </a:t>
            </a:r>
            <a:r>
              <a:rPr lang="en-GB" i="1" baseline="0" err="1" smtClean="0"/>
              <a:t>stesso</a:t>
            </a:r>
            <a:r>
              <a:rPr lang="en-GB" i="1" baseline="0" smtClean="0"/>
              <a:t> </a:t>
            </a:r>
            <a:r>
              <a:rPr lang="en-GB" i="1" baseline="0" err="1" smtClean="0"/>
              <a:t>mentre</a:t>
            </a:r>
            <a:r>
              <a:rPr lang="en-GB" i="1" baseline="0" smtClean="0"/>
              <a:t> </a:t>
            </a:r>
            <a:r>
              <a:rPr lang="en-GB" i="1" baseline="0" err="1" smtClean="0"/>
              <a:t>evochi</a:t>
            </a:r>
            <a:r>
              <a:rPr lang="en-GB" i="1" baseline="0" smtClean="0"/>
              <a:t> </a:t>
            </a:r>
            <a:r>
              <a:rPr lang="en-GB" i="1" baseline="0" err="1" smtClean="0"/>
              <a:t>questa</a:t>
            </a:r>
            <a:r>
              <a:rPr lang="en-GB" i="1" baseline="0" smtClean="0"/>
              <a:t> </a:t>
            </a:r>
            <a:r>
              <a:rPr lang="en-GB" i="1" baseline="0" err="1" smtClean="0"/>
              <a:t>funzione</a:t>
            </a:r>
            <a:r>
              <a:rPr lang="en-GB" i="1" baseline="0" smtClean="0"/>
              <a:t>) </a:t>
            </a:r>
          </a:p>
          <a:p>
            <a:endParaRPr lang="en-GB" baseline="0" smtClean="0"/>
          </a:p>
          <a:p>
            <a:r>
              <a:rPr lang="en-GB" baseline="0" smtClean="0"/>
              <a:t>Line 9: the Call returns false if there is not enough amount on the wallet </a:t>
            </a:r>
          </a:p>
          <a:p>
            <a:r>
              <a:rPr lang="en-GB" baseline="0" smtClean="0"/>
              <a:t>Line 10: The outflow registry (</a:t>
            </a:r>
            <a:r>
              <a:rPr lang="en-GB" baseline="0" err="1" smtClean="0"/>
              <a:t>blockchain</a:t>
            </a:r>
            <a:r>
              <a:rPr lang="en-GB" baseline="0" smtClean="0"/>
              <a:t>) gets updated before the ether is transferred to the recipient. </a:t>
            </a:r>
          </a:p>
          <a:p>
            <a:r>
              <a:rPr lang="en-GB" baseline="0" smtClean="0"/>
              <a:t>Line 11: If the recipient is a contract return false</a:t>
            </a:r>
          </a:p>
        </p:txBody>
      </p:sp>
      <p:sp>
        <p:nvSpPr>
          <p:cNvPr id="4" name="Segnaposto numero diapositiva 3"/>
          <p:cNvSpPr>
            <a:spLocks noGrp="1"/>
          </p:cNvSpPr>
          <p:nvPr>
            <p:ph type="sldNum" sz="quarter" idx="10"/>
          </p:nvPr>
        </p:nvSpPr>
        <p:spPr/>
        <p:txBody>
          <a:bodyPr/>
          <a:lstStyle/>
          <a:p>
            <a:fld id="{595F61C2-6B96-DC49-8037-CB49B5317E27}" type="slidenum">
              <a:rPr lang="en-GB" smtClean="0"/>
              <a:t>17</a:t>
            </a:fld>
            <a:endParaRPr lang="en-GB"/>
          </a:p>
        </p:txBody>
      </p:sp>
    </p:spTree>
    <p:extLst>
      <p:ext uri="{BB962C8B-B14F-4D97-AF65-F5344CB8AC3E}">
        <p14:creationId xmlns:p14="http://schemas.microsoft.com/office/powerpoint/2010/main" val="5062493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endParaRPr lang="en-GB" baseline="0" smtClean="0"/>
          </a:p>
          <a:p>
            <a:pPr marL="228600" indent="-228600">
              <a:buAutoNum type="arabicPeriod"/>
            </a:pPr>
            <a:r>
              <a:rPr lang="en-GB" baseline="0" smtClean="0"/>
              <a:t>THIS SLIDE TAKES ONLY FEW SECONDS!!!!! </a:t>
            </a:r>
            <a:r>
              <a:rPr lang="en-GB" baseline="0" smtClean="0">
                <a:sym typeface="Wingdings"/>
              </a:rPr>
              <a:t>   </a:t>
            </a:r>
            <a:endParaRPr lang="en-GB" baseline="0" smtClean="0"/>
          </a:p>
          <a:p>
            <a:pPr marL="228600" indent="-228600">
              <a:buAutoNum type="arabicPeriod"/>
            </a:pPr>
            <a:endParaRPr lang="en-GB" baseline="0" smtClean="0"/>
          </a:p>
          <a:p>
            <a:pPr marL="228600" indent="-228600">
              <a:buAutoNum type="arabicPeriod"/>
            </a:pPr>
            <a:r>
              <a:rPr lang="en-GB" baseline="0" smtClean="0"/>
              <a:t>Coupon payments: Automatically calculates and pays period coupon payments (for bonds)</a:t>
            </a:r>
          </a:p>
          <a:p>
            <a:pPr marL="228600" indent="-228600">
              <a:buAutoNum type="arabicPeriod"/>
            </a:pPr>
            <a:r>
              <a:rPr lang="en-GB" baseline="0" err="1" smtClean="0"/>
              <a:t>Leasings</a:t>
            </a:r>
            <a:r>
              <a:rPr lang="en-GB" baseline="0" smtClean="0"/>
              <a:t>: could be stored as a SC in the </a:t>
            </a:r>
            <a:r>
              <a:rPr lang="en-GB" baseline="0" err="1" smtClean="0"/>
              <a:t>blockchain</a:t>
            </a:r>
            <a:r>
              <a:rPr lang="en-GB" baseline="0" smtClean="0"/>
              <a:t>, </a:t>
            </a:r>
            <a:r>
              <a:rPr lang="en-GB" baseline="0" err="1" smtClean="0"/>
              <a:t>togheter</a:t>
            </a:r>
            <a:r>
              <a:rPr lang="en-GB" baseline="0" smtClean="0"/>
              <a:t> with some ownership information. 	If the borrower misses a payment, the SC should automatically revoke the digital keys that grant his access to the collateral. (</a:t>
            </a:r>
            <a:r>
              <a:rPr lang="en-GB" baseline="0" err="1" smtClean="0"/>
              <a:t>esempio</a:t>
            </a:r>
            <a:r>
              <a:rPr lang="en-GB" baseline="0" smtClean="0"/>
              <a:t> automobile hardware </a:t>
            </a:r>
            <a:r>
              <a:rPr lang="en-GB" baseline="0" err="1" smtClean="0"/>
              <a:t>motore</a:t>
            </a:r>
            <a:r>
              <a:rPr lang="en-GB" baseline="0" smtClean="0"/>
              <a:t>) </a:t>
            </a:r>
          </a:p>
          <a:p>
            <a:pPr marL="228600" indent="-228600">
              <a:buAutoNum type="arabicPeriod"/>
            </a:pPr>
            <a:r>
              <a:rPr lang="en-GB" baseline="0" smtClean="0"/>
              <a:t>Voting: validates voter criteria, logs vote to the </a:t>
            </a:r>
            <a:r>
              <a:rPr lang="en-GB" baseline="0" err="1" smtClean="0"/>
              <a:t>blockchain</a:t>
            </a:r>
            <a:r>
              <a:rPr lang="en-GB" baseline="0" smtClean="0"/>
              <a:t> </a:t>
            </a:r>
          </a:p>
        </p:txBody>
      </p:sp>
      <p:sp>
        <p:nvSpPr>
          <p:cNvPr id="4" name="Segnaposto numero diapositiva 3"/>
          <p:cNvSpPr>
            <a:spLocks noGrp="1"/>
          </p:cNvSpPr>
          <p:nvPr>
            <p:ph type="sldNum" sz="quarter" idx="10"/>
          </p:nvPr>
        </p:nvSpPr>
        <p:spPr/>
        <p:txBody>
          <a:bodyPr/>
          <a:lstStyle/>
          <a:p>
            <a:fld id="{595F61C2-6B96-DC49-8037-CB49B5317E27}" type="slidenum">
              <a:rPr lang="en-GB" smtClean="0"/>
              <a:t>18</a:t>
            </a:fld>
            <a:endParaRPr lang="en-GB"/>
          </a:p>
        </p:txBody>
      </p:sp>
    </p:spTree>
    <p:extLst>
      <p:ext uri="{BB962C8B-B14F-4D97-AF65-F5344CB8AC3E}">
        <p14:creationId xmlns:p14="http://schemas.microsoft.com/office/powerpoint/2010/main" val="9609811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err="1" smtClean="0">
                <a:solidFill>
                  <a:schemeClr val="tx1"/>
                </a:solidFill>
                <a:effectLst/>
                <a:latin typeface="+mn-lt"/>
                <a:ea typeface="+mn-ea"/>
                <a:cs typeface="+mn-cs"/>
              </a:rPr>
              <a:t>Users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send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transactions</a:t>
            </a:r>
            <a:r>
              <a:rPr lang="it-IT" sz="1200" kern="1200" dirty="0" smtClean="0">
                <a:solidFill>
                  <a:schemeClr val="tx1"/>
                </a:solidFill>
                <a:effectLst/>
                <a:latin typeface="+mn-lt"/>
                <a:ea typeface="+mn-ea"/>
                <a:cs typeface="+mn-cs"/>
              </a:rPr>
              <a:t> to the </a:t>
            </a:r>
            <a:r>
              <a:rPr lang="it-IT" sz="1200" kern="1200" dirty="0" err="1" smtClean="0">
                <a:solidFill>
                  <a:schemeClr val="tx1"/>
                </a:solidFill>
                <a:effectLst/>
                <a:latin typeface="+mn-lt"/>
                <a:ea typeface="+mn-ea"/>
                <a:cs typeface="+mn-cs"/>
              </a:rPr>
              <a:t>Ethereum</a:t>
            </a:r>
            <a:r>
              <a:rPr lang="it-IT" sz="1200" kern="1200" dirty="0" smtClean="0">
                <a:solidFill>
                  <a:schemeClr val="tx1"/>
                </a:solidFill>
                <a:effectLst/>
                <a:latin typeface="+mn-lt"/>
                <a:ea typeface="+mn-ea"/>
                <a:cs typeface="+mn-cs"/>
              </a:rPr>
              <a:t> network in </a:t>
            </a:r>
            <a:r>
              <a:rPr lang="it-IT" sz="1200" kern="1200" dirty="0" err="1" smtClean="0">
                <a:solidFill>
                  <a:schemeClr val="tx1"/>
                </a:solidFill>
                <a:effectLst/>
                <a:latin typeface="+mn-lt"/>
                <a:ea typeface="+mn-ea"/>
                <a:cs typeface="+mn-cs"/>
              </a:rPr>
              <a:t>order</a:t>
            </a:r>
            <a:r>
              <a:rPr lang="it-IT" sz="1200" kern="1200" dirty="0" smtClean="0">
                <a:solidFill>
                  <a:schemeClr val="tx1"/>
                </a:solidFill>
                <a:effectLst/>
                <a:latin typeface="+mn-lt"/>
                <a:ea typeface="+mn-ea"/>
                <a:cs typeface="+mn-cs"/>
              </a:rPr>
              <a:t> to: (i) create new </a:t>
            </a:r>
            <a:r>
              <a:rPr lang="it-IT" sz="1200" kern="1200" dirty="0" err="1" smtClean="0">
                <a:solidFill>
                  <a:schemeClr val="tx1"/>
                </a:solidFill>
                <a:effectLst/>
                <a:latin typeface="+mn-lt"/>
                <a:ea typeface="+mn-ea"/>
                <a:cs typeface="+mn-cs"/>
              </a:rPr>
              <a:t>contracts</a:t>
            </a:r>
            <a:r>
              <a:rPr lang="it-IT" sz="1200" kern="1200" dirty="0" smtClean="0">
                <a:solidFill>
                  <a:schemeClr val="tx1"/>
                </a:solidFill>
                <a:effectLst/>
                <a:latin typeface="+mn-lt"/>
                <a:ea typeface="+mn-ea"/>
                <a:cs typeface="+mn-cs"/>
              </a:rPr>
              <a:t>; (ii) </a:t>
            </a:r>
            <a:r>
              <a:rPr lang="it-IT" sz="1200" kern="1200" dirty="0" err="1" smtClean="0">
                <a:solidFill>
                  <a:schemeClr val="tx1"/>
                </a:solidFill>
                <a:effectLst/>
                <a:latin typeface="+mn-lt"/>
                <a:ea typeface="+mn-ea"/>
                <a:cs typeface="+mn-cs"/>
              </a:rPr>
              <a:t>invoke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functions</a:t>
            </a:r>
            <a:r>
              <a:rPr lang="it-IT" sz="1200" kern="1200" dirty="0" smtClean="0">
                <a:solidFill>
                  <a:schemeClr val="tx1"/>
                </a:solidFill>
                <a:effectLst/>
                <a:latin typeface="+mn-lt"/>
                <a:ea typeface="+mn-ea"/>
                <a:cs typeface="+mn-cs"/>
              </a:rPr>
              <a:t> of 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(iii) transfer </a:t>
            </a:r>
            <a:r>
              <a:rPr lang="it-IT" sz="1200" kern="1200" dirty="0" err="1" smtClean="0">
                <a:solidFill>
                  <a:schemeClr val="tx1"/>
                </a:solidFill>
                <a:effectLst/>
                <a:latin typeface="+mn-lt"/>
                <a:ea typeface="+mn-ea"/>
                <a:cs typeface="+mn-cs"/>
              </a:rPr>
              <a:t>ether</a:t>
            </a:r>
            <a:r>
              <a:rPr lang="it-IT" sz="1200" kern="1200" dirty="0" smtClean="0">
                <a:solidFill>
                  <a:schemeClr val="tx1"/>
                </a:solidFill>
                <a:effectLst/>
                <a:latin typeface="+mn-lt"/>
                <a:ea typeface="+mn-ea"/>
                <a:cs typeface="+mn-cs"/>
              </a:rPr>
              <a:t> to </a:t>
            </a:r>
            <a:r>
              <a:rPr lang="it-IT" sz="1200" kern="1200" dirty="0" err="1" smtClean="0">
                <a:solidFill>
                  <a:schemeClr val="tx1"/>
                </a:solidFill>
                <a:effectLst/>
                <a:latin typeface="+mn-lt"/>
                <a:ea typeface="+mn-ea"/>
                <a:cs typeface="+mn-cs"/>
              </a:rPr>
              <a:t>contracts</a:t>
            </a:r>
            <a:r>
              <a:rPr lang="it-IT" sz="1200" kern="1200" dirty="0" smtClean="0">
                <a:solidFill>
                  <a:schemeClr val="tx1"/>
                </a:solidFill>
                <a:effectLst/>
                <a:latin typeface="+mn-lt"/>
                <a:ea typeface="+mn-ea"/>
                <a:cs typeface="+mn-cs"/>
              </a:rPr>
              <a:t> or to </a:t>
            </a:r>
            <a:r>
              <a:rPr lang="it-IT" sz="1200" kern="1200" dirty="0" err="1" smtClean="0">
                <a:solidFill>
                  <a:schemeClr val="tx1"/>
                </a:solidFill>
                <a:effectLst/>
                <a:latin typeface="+mn-lt"/>
                <a:ea typeface="+mn-ea"/>
                <a:cs typeface="+mn-cs"/>
              </a:rPr>
              <a:t>other</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users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All</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transactions</a:t>
            </a:r>
            <a:r>
              <a:rPr lang="it-IT" sz="1200" kern="1200" dirty="0" smtClean="0">
                <a:solidFill>
                  <a:schemeClr val="tx1"/>
                </a:solidFill>
                <a:effectLst/>
                <a:latin typeface="+mn-lt"/>
                <a:ea typeface="+mn-ea"/>
                <a:cs typeface="+mn-cs"/>
              </a:rPr>
              <a:t> are </a:t>
            </a:r>
            <a:r>
              <a:rPr lang="it-IT" sz="1200" kern="1200" dirty="0" err="1" smtClean="0">
                <a:solidFill>
                  <a:schemeClr val="tx1"/>
                </a:solidFill>
                <a:effectLst/>
                <a:latin typeface="+mn-lt"/>
                <a:ea typeface="+mn-ea"/>
                <a:cs typeface="+mn-cs"/>
              </a:rPr>
              <a:t>recorded</a:t>
            </a:r>
            <a:r>
              <a:rPr lang="it-IT" sz="1200" kern="1200" dirty="0" smtClean="0">
                <a:solidFill>
                  <a:schemeClr val="tx1"/>
                </a:solidFill>
                <a:effectLst/>
                <a:latin typeface="+mn-lt"/>
                <a:ea typeface="+mn-ea"/>
                <a:cs typeface="+mn-cs"/>
              </a:rPr>
              <a:t> on a public, </a:t>
            </a:r>
            <a:r>
              <a:rPr lang="it-IT" sz="1200" kern="1200" dirty="0" err="1" smtClean="0">
                <a:solidFill>
                  <a:schemeClr val="tx1"/>
                </a:solidFill>
                <a:effectLst/>
                <a:latin typeface="+mn-lt"/>
                <a:ea typeface="+mn-ea"/>
                <a:cs typeface="+mn-cs"/>
              </a:rPr>
              <a:t>append-only</a:t>
            </a:r>
            <a:r>
              <a:rPr lang="it-IT" sz="1200" kern="1200" dirty="0" smtClean="0">
                <a:solidFill>
                  <a:schemeClr val="tx1"/>
                </a:solidFill>
                <a:effectLst/>
                <a:latin typeface="+mn-lt"/>
                <a:ea typeface="+mn-ea"/>
                <a:cs typeface="+mn-cs"/>
              </a:rPr>
              <a:t> data </a:t>
            </a:r>
            <a:r>
              <a:rPr lang="it-IT" sz="1200" kern="1200" dirty="0" err="1" smtClean="0">
                <a:solidFill>
                  <a:schemeClr val="tx1"/>
                </a:solidFill>
                <a:effectLst/>
                <a:latin typeface="+mn-lt"/>
                <a:ea typeface="+mn-ea"/>
                <a:cs typeface="+mn-cs"/>
              </a:rPr>
              <a:t>structure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called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blockchain</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sequence</a:t>
            </a:r>
            <a:r>
              <a:rPr lang="it-IT" sz="1200" kern="1200" dirty="0" smtClean="0">
                <a:solidFill>
                  <a:schemeClr val="tx1"/>
                </a:solidFill>
                <a:effectLst/>
                <a:latin typeface="+mn-lt"/>
                <a:ea typeface="+mn-ea"/>
                <a:cs typeface="+mn-cs"/>
              </a:rPr>
              <a:t> of </a:t>
            </a:r>
            <a:r>
              <a:rPr lang="it-IT" sz="1200" kern="1200" dirty="0" err="1" smtClean="0">
                <a:solidFill>
                  <a:schemeClr val="tx1"/>
                </a:solidFill>
                <a:effectLst/>
                <a:latin typeface="+mn-lt"/>
                <a:ea typeface="+mn-ea"/>
                <a:cs typeface="+mn-cs"/>
              </a:rPr>
              <a:t>transactions</a:t>
            </a:r>
            <a:r>
              <a:rPr lang="it-IT" sz="1200" kern="1200" dirty="0" smtClean="0">
                <a:solidFill>
                  <a:schemeClr val="tx1"/>
                </a:solidFill>
                <a:effectLst/>
                <a:latin typeface="+mn-lt"/>
                <a:ea typeface="+mn-ea"/>
                <a:cs typeface="+mn-cs"/>
              </a:rPr>
              <a:t> on the </a:t>
            </a:r>
            <a:r>
              <a:rPr lang="it-IT" sz="1200" kern="1200" dirty="0" err="1" smtClean="0">
                <a:solidFill>
                  <a:schemeClr val="tx1"/>
                </a:solidFill>
                <a:effectLst/>
                <a:latin typeface="+mn-lt"/>
                <a:ea typeface="+mn-ea"/>
                <a:cs typeface="+mn-cs"/>
              </a:rPr>
              <a:t>blockchain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determines</a:t>
            </a:r>
            <a:r>
              <a:rPr lang="it-IT" sz="1200" kern="1200" dirty="0" smtClean="0">
                <a:solidFill>
                  <a:schemeClr val="tx1"/>
                </a:solidFill>
                <a:effectLst/>
                <a:latin typeface="+mn-lt"/>
                <a:ea typeface="+mn-ea"/>
                <a:cs typeface="+mn-cs"/>
              </a:rPr>
              <a:t> the state of </a:t>
            </a:r>
            <a:r>
              <a:rPr lang="it-IT" sz="1200" kern="1200" dirty="0" err="1" smtClean="0">
                <a:solidFill>
                  <a:schemeClr val="tx1"/>
                </a:solidFill>
                <a:effectLst/>
                <a:latin typeface="+mn-lt"/>
                <a:ea typeface="+mn-ea"/>
                <a:cs typeface="+mn-cs"/>
              </a:rPr>
              <a:t>each</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and the balance of </a:t>
            </a:r>
            <a:r>
              <a:rPr lang="it-IT" sz="1200" kern="1200" dirty="0" err="1" smtClean="0">
                <a:solidFill>
                  <a:schemeClr val="tx1"/>
                </a:solidFill>
                <a:effectLst/>
                <a:latin typeface="+mn-lt"/>
                <a:ea typeface="+mn-ea"/>
                <a:cs typeface="+mn-cs"/>
              </a:rPr>
              <a:t>each</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user</a:t>
            </a:r>
            <a:r>
              <a:rPr lang="it-IT" sz="1200" kern="1200" dirty="0" smtClean="0">
                <a:solidFill>
                  <a:schemeClr val="tx1"/>
                </a:solidFill>
                <a:effectLst/>
                <a:latin typeface="+mn-lt"/>
                <a:ea typeface="+mn-ea"/>
                <a:cs typeface="+mn-cs"/>
              </a:rPr>
              <a:t>. </a:t>
            </a:r>
            <a:endParaRPr lang="it-IT" dirty="0" smtClean="0"/>
          </a:p>
          <a:p>
            <a:endParaRPr lang="it-IT" sz="1200" b="1" kern="1200" dirty="0" smtClean="0">
              <a:solidFill>
                <a:schemeClr val="tx1"/>
              </a:solidFill>
              <a:latin typeface="+mn-lt"/>
              <a:ea typeface="+mn-ea"/>
              <a:cs typeface="+mn-cs"/>
            </a:endParaRPr>
          </a:p>
          <a:p>
            <a:endParaRPr lang="it-IT" sz="1200" b="1" kern="1200" dirty="0" smtClean="0">
              <a:solidFill>
                <a:schemeClr val="tx1"/>
              </a:solidFill>
              <a:latin typeface="+mn-lt"/>
              <a:ea typeface="+mn-ea"/>
              <a:cs typeface="+mn-cs"/>
            </a:endParaRPr>
          </a:p>
          <a:p>
            <a:r>
              <a:rPr lang="it-IT" sz="1200" b="1" kern="1200" dirty="0" err="1" smtClean="0">
                <a:solidFill>
                  <a:schemeClr val="tx1"/>
                </a:solidFill>
                <a:latin typeface="+mn-lt"/>
                <a:ea typeface="+mn-ea"/>
                <a:cs typeface="+mn-cs"/>
              </a:rPr>
              <a:t>Ethereum</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is</a:t>
            </a:r>
            <a:r>
              <a:rPr lang="it-IT" sz="1200" b="1" kern="1200" dirty="0" smtClean="0">
                <a:solidFill>
                  <a:schemeClr val="tx1"/>
                </a:solidFill>
                <a:latin typeface="+mn-lt"/>
                <a:ea typeface="+mn-ea"/>
                <a:cs typeface="+mn-cs"/>
              </a:rPr>
              <a:t> a  </a:t>
            </a:r>
            <a:r>
              <a:rPr lang="it-IT" sz="1200" b="1" kern="1200" dirty="0" err="1" smtClean="0">
                <a:solidFill>
                  <a:schemeClr val="tx1"/>
                </a:solidFill>
                <a:latin typeface="+mn-lt"/>
                <a:ea typeface="+mn-ea"/>
                <a:cs typeface="+mn-cs"/>
              </a:rPr>
              <a:t>decentralized</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platform</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that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runs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smart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contracts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applications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that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run</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exactly</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as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programmed</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without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any</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possibility</a:t>
            </a:r>
            <a:r>
              <a:rPr lang="it-IT" sz="1200" b="1" kern="1200" dirty="0" smtClean="0">
                <a:solidFill>
                  <a:schemeClr val="tx1"/>
                </a:solidFill>
                <a:latin typeface="+mn-lt"/>
                <a:ea typeface="+mn-ea"/>
                <a:cs typeface="+mn-cs"/>
              </a:rPr>
              <a:t> of </a:t>
            </a:r>
            <a:r>
              <a:rPr lang="it-IT" sz="1200" b="1" kern="1200" dirty="0" err="1" smtClean="0">
                <a:solidFill>
                  <a:schemeClr val="tx1"/>
                </a:solidFill>
                <a:latin typeface="+mn-lt"/>
                <a:ea typeface="+mn-ea"/>
                <a:cs typeface="+mn-cs"/>
              </a:rPr>
              <a:t>downtime</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censorship</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fraud</a:t>
            </a:r>
            <a:r>
              <a:rPr lang="it-IT" sz="1200" b="1" kern="1200" dirty="0" smtClean="0">
                <a:solidFill>
                  <a:schemeClr val="tx1"/>
                </a:solidFill>
                <a:latin typeface="+mn-lt"/>
                <a:ea typeface="+mn-ea"/>
                <a:cs typeface="+mn-cs"/>
              </a:rPr>
              <a:t> or </a:t>
            </a:r>
            <a:r>
              <a:rPr lang="it-IT" sz="1200" b="1" kern="1200" dirty="0" err="1" smtClean="0">
                <a:solidFill>
                  <a:schemeClr val="tx1"/>
                </a:solidFill>
                <a:latin typeface="+mn-lt"/>
                <a:ea typeface="+mn-ea"/>
                <a:cs typeface="+mn-cs"/>
              </a:rPr>
              <a:t>third</a:t>
            </a:r>
            <a:r>
              <a:rPr lang="it-IT" sz="1200" b="1" kern="1200" dirty="0" smtClean="0">
                <a:solidFill>
                  <a:schemeClr val="tx1"/>
                </a:solidFill>
                <a:latin typeface="+mn-lt"/>
                <a:ea typeface="+mn-ea"/>
                <a:cs typeface="+mn-cs"/>
              </a:rPr>
              <a:t> party </a:t>
            </a:r>
            <a:r>
              <a:rPr lang="it-IT" sz="1200" b="1" kern="1200" dirty="0" err="1" smtClean="0">
                <a:solidFill>
                  <a:schemeClr val="tx1"/>
                </a:solidFill>
                <a:latin typeface="+mn-lt"/>
                <a:ea typeface="+mn-ea"/>
                <a:cs typeface="+mn-cs"/>
              </a:rPr>
              <a:t>interference.These</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apps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run</a:t>
            </a:r>
            <a:r>
              <a:rPr lang="it-IT" sz="1200" b="1" kern="1200" dirty="0" smtClean="0">
                <a:solidFill>
                  <a:schemeClr val="tx1"/>
                </a:solidFill>
                <a:latin typeface="+mn-lt"/>
                <a:ea typeface="+mn-ea"/>
                <a:cs typeface="+mn-cs"/>
              </a:rPr>
              <a:t> on a custom </a:t>
            </a:r>
            <a:r>
              <a:rPr lang="it-IT" sz="1200" b="1" kern="1200" dirty="0" err="1" smtClean="0">
                <a:solidFill>
                  <a:schemeClr val="tx1"/>
                </a:solidFill>
                <a:latin typeface="+mn-lt"/>
                <a:ea typeface="+mn-ea"/>
                <a:cs typeface="+mn-cs"/>
              </a:rPr>
              <a:t>built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blockchain</a:t>
            </a:r>
            <a:r>
              <a:rPr lang="it-IT" sz="1200" b="1" kern="1200" dirty="0" smtClean="0">
                <a:solidFill>
                  <a:schemeClr val="tx1"/>
                </a:solidFill>
                <a:latin typeface="+mn-lt"/>
                <a:ea typeface="+mn-ea"/>
                <a:cs typeface="+mn-cs"/>
              </a:rPr>
              <a:t>, an </a:t>
            </a:r>
            <a:r>
              <a:rPr lang="it-IT" sz="1200" b="1" kern="1200" dirty="0" err="1" smtClean="0">
                <a:solidFill>
                  <a:schemeClr val="tx1"/>
                </a:solidFill>
                <a:latin typeface="+mn-lt"/>
                <a:ea typeface="+mn-ea"/>
                <a:cs typeface="+mn-cs"/>
              </a:rPr>
              <a:t>enormously</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powerful</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shared</a:t>
            </a:r>
            <a:r>
              <a:rPr lang="it-IT" sz="1200" b="1" kern="1200" dirty="0" smtClean="0">
                <a:solidFill>
                  <a:schemeClr val="tx1"/>
                </a:solidFill>
                <a:latin typeface="+mn-lt"/>
                <a:ea typeface="+mn-ea"/>
                <a:cs typeface="+mn-cs"/>
              </a:rPr>
              <a:t> global </a:t>
            </a:r>
            <a:r>
              <a:rPr lang="it-IT" sz="1200" b="1" kern="1200" dirty="0" err="1" smtClean="0">
                <a:solidFill>
                  <a:schemeClr val="tx1"/>
                </a:solidFill>
                <a:latin typeface="+mn-lt"/>
                <a:ea typeface="+mn-ea"/>
                <a:cs typeface="+mn-cs"/>
              </a:rPr>
              <a:t>infrastructure</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that</a:t>
            </a:r>
            <a:r>
              <a:rPr lang="it-IT" sz="1200" b="1" kern="1200" dirty="0" smtClean="0">
                <a:solidFill>
                  <a:schemeClr val="tx1"/>
                </a:solidFill>
                <a:latin typeface="+mn-lt"/>
                <a:ea typeface="+mn-ea"/>
                <a:cs typeface="+mn-cs"/>
              </a:rPr>
              <a:t> can </a:t>
            </a:r>
            <a:r>
              <a:rPr lang="it-IT" sz="1200" b="1" kern="1200" dirty="0" err="1" smtClean="0">
                <a:solidFill>
                  <a:schemeClr val="tx1"/>
                </a:solidFill>
                <a:latin typeface="+mn-lt"/>
                <a:ea typeface="+mn-ea"/>
                <a:cs typeface="+mn-cs"/>
              </a:rPr>
              <a:t>move</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value</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around</a:t>
            </a:r>
            <a:r>
              <a:rPr lang="it-IT" sz="1200" b="1" kern="1200" dirty="0" smtClean="0">
                <a:solidFill>
                  <a:schemeClr val="tx1"/>
                </a:solidFill>
                <a:latin typeface="+mn-lt"/>
                <a:ea typeface="+mn-ea"/>
                <a:cs typeface="+mn-cs"/>
              </a:rPr>
              <a:t> and </a:t>
            </a:r>
            <a:r>
              <a:rPr lang="it-IT" sz="1200" b="1" kern="1200" dirty="0" err="1" smtClean="0">
                <a:solidFill>
                  <a:schemeClr val="tx1"/>
                </a:solidFill>
                <a:latin typeface="+mn-lt"/>
                <a:ea typeface="+mn-ea"/>
                <a:cs typeface="+mn-cs"/>
              </a:rPr>
              <a:t>represent</a:t>
            </a:r>
            <a:r>
              <a:rPr lang="it-IT" sz="1200" b="1" kern="1200" dirty="0" smtClean="0">
                <a:solidFill>
                  <a:schemeClr val="tx1"/>
                </a:solidFill>
                <a:latin typeface="+mn-lt"/>
                <a:ea typeface="+mn-ea"/>
                <a:cs typeface="+mn-cs"/>
              </a:rPr>
              <a:t> the </a:t>
            </a:r>
            <a:r>
              <a:rPr lang="it-IT" sz="1200" b="1" kern="1200" dirty="0" err="1" smtClean="0">
                <a:solidFill>
                  <a:schemeClr val="tx1"/>
                </a:solidFill>
                <a:latin typeface="+mn-lt"/>
                <a:ea typeface="+mn-ea"/>
                <a:cs typeface="+mn-cs"/>
              </a:rPr>
              <a:t>ownership</a:t>
            </a:r>
            <a:r>
              <a:rPr lang="it-IT" sz="1200" b="1" kern="1200" dirty="0" smtClean="0">
                <a:solidFill>
                  <a:schemeClr val="tx1"/>
                </a:solidFill>
                <a:latin typeface="+mn-lt"/>
                <a:ea typeface="+mn-ea"/>
                <a:cs typeface="+mn-cs"/>
              </a:rPr>
              <a:t> of </a:t>
            </a:r>
            <a:r>
              <a:rPr lang="it-IT" sz="1200" b="1" kern="1200" dirty="0" err="1" smtClean="0">
                <a:solidFill>
                  <a:schemeClr val="tx1"/>
                </a:solidFill>
                <a:latin typeface="+mn-lt"/>
                <a:ea typeface="+mn-ea"/>
                <a:cs typeface="+mn-cs"/>
              </a:rPr>
              <a:t>property</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This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enables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developers</a:t>
            </a:r>
            <a:r>
              <a:rPr lang="it-IT" sz="1200" b="1" kern="1200" dirty="0" smtClean="0">
                <a:solidFill>
                  <a:schemeClr val="tx1"/>
                </a:solidFill>
                <a:latin typeface="+mn-lt"/>
                <a:ea typeface="+mn-ea"/>
                <a:cs typeface="+mn-cs"/>
              </a:rPr>
              <a:t> to create </a:t>
            </a:r>
            <a:r>
              <a:rPr lang="it-IT" sz="1200" b="1" kern="1200" dirty="0" err="1" smtClean="0">
                <a:solidFill>
                  <a:schemeClr val="tx1"/>
                </a:solidFill>
                <a:latin typeface="+mn-lt"/>
                <a:ea typeface="+mn-ea"/>
                <a:cs typeface="+mn-cs"/>
              </a:rPr>
              <a:t>markets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store</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registries</a:t>
            </a:r>
            <a:r>
              <a:rPr lang="it-IT" sz="1200" b="1" kern="1200" dirty="0" smtClean="0">
                <a:solidFill>
                  <a:schemeClr val="tx1"/>
                </a:solidFill>
                <a:latin typeface="+mn-lt"/>
                <a:ea typeface="+mn-ea"/>
                <a:cs typeface="+mn-cs"/>
              </a:rPr>
              <a:t> of </a:t>
            </a:r>
            <a:r>
              <a:rPr lang="it-IT" sz="1200" b="1" kern="1200" dirty="0" err="1" smtClean="0">
                <a:solidFill>
                  <a:schemeClr val="tx1"/>
                </a:solidFill>
                <a:latin typeface="+mn-lt"/>
                <a:ea typeface="+mn-ea"/>
                <a:cs typeface="+mn-cs"/>
              </a:rPr>
              <a:t>debts</a:t>
            </a:r>
            <a:r>
              <a:rPr lang="it-IT" sz="1200" b="1" kern="1200" dirty="0" smtClean="0">
                <a:solidFill>
                  <a:schemeClr val="tx1"/>
                </a:solidFill>
                <a:latin typeface="+mn-lt"/>
                <a:ea typeface="+mn-ea"/>
                <a:cs typeface="+mn-cs"/>
              </a:rPr>
              <a:t> or </a:t>
            </a:r>
            <a:r>
              <a:rPr lang="it-IT" sz="1200" b="1" kern="1200" dirty="0" err="1" smtClean="0">
                <a:solidFill>
                  <a:schemeClr val="tx1"/>
                </a:solidFill>
                <a:latin typeface="+mn-lt"/>
                <a:ea typeface="+mn-ea"/>
                <a:cs typeface="+mn-cs"/>
              </a:rPr>
              <a:t>promises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move</a:t>
            </a:r>
            <a:r>
              <a:rPr lang="it-IT" sz="1200" b="1" kern="1200" dirty="0" smtClean="0">
                <a:solidFill>
                  <a:schemeClr val="tx1"/>
                </a:solidFill>
                <a:latin typeface="+mn-lt"/>
                <a:ea typeface="+mn-ea"/>
                <a:cs typeface="+mn-cs"/>
              </a:rPr>
              <a:t> funds in </a:t>
            </a:r>
            <a:r>
              <a:rPr lang="it-IT" sz="1200" b="1" kern="1200" dirty="0" err="1" smtClean="0">
                <a:solidFill>
                  <a:schemeClr val="tx1"/>
                </a:solidFill>
                <a:latin typeface="+mn-lt"/>
                <a:ea typeface="+mn-ea"/>
                <a:cs typeface="+mn-cs"/>
              </a:rPr>
              <a:t>accordance</a:t>
            </a:r>
            <a:r>
              <a:rPr lang="it-IT" sz="1200" b="1" kern="1200" dirty="0" smtClean="0">
                <a:solidFill>
                  <a:schemeClr val="tx1"/>
                </a:solidFill>
                <a:latin typeface="+mn-lt"/>
                <a:ea typeface="+mn-ea"/>
                <a:cs typeface="+mn-cs"/>
              </a:rPr>
              <a:t> with </a:t>
            </a:r>
            <a:r>
              <a:rPr lang="it-IT" sz="1200" b="1" kern="1200" dirty="0" err="1" smtClean="0">
                <a:solidFill>
                  <a:schemeClr val="tx1"/>
                </a:solidFill>
                <a:latin typeface="+mn-lt"/>
                <a:ea typeface="+mn-ea"/>
                <a:cs typeface="+mn-cs"/>
              </a:rPr>
              <a:t>instructions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given</a:t>
            </a:r>
            <a:r>
              <a:rPr lang="it-IT" sz="1200" b="1" kern="1200" dirty="0" smtClean="0">
                <a:solidFill>
                  <a:schemeClr val="tx1"/>
                </a:solidFill>
                <a:latin typeface="+mn-lt"/>
                <a:ea typeface="+mn-ea"/>
                <a:cs typeface="+mn-cs"/>
              </a:rPr>
              <a:t> long in the </a:t>
            </a:r>
            <a:r>
              <a:rPr lang="it-IT" sz="1200" b="1" kern="1200" dirty="0" err="1" smtClean="0">
                <a:solidFill>
                  <a:schemeClr val="tx1"/>
                </a:solidFill>
                <a:latin typeface="+mn-lt"/>
                <a:ea typeface="+mn-ea"/>
                <a:cs typeface="+mn-cs"/>
              </a:rPr>
              <a:t>past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like</a:t>
            </a:r>
            <a:r>
              <a:rPr lang="it-IT" sz="1200" b="1" kern="1200" dirty="0" smtClean="0">
                <a:solidFill>
                  <a:schemeClr val="tx1"/>
                </a:solidFill>
                <a:latin typeface="+mn-lt"/>
                <a:ea typeface="+mn-ea"/>
                <a:cs typeface="+mn-cs"/>
              </a:rPr>
              <a:t> a </a:t>
            </a:r>
            <a:r>
              <a:rPr lang="it-IT" sz="1200" b="1" kern="1200" dirty="0" err="1" smtClean="0">
                <a:solidFill>
                  <a:schemeClr val="tx1"/>
                </a:solidFill>
                <a:latin typeface="+mn-lt"/>
                <a:ea typeface="+mn-ea"/>
                <a:cs typeface="+mn-cs"/>
              </a:rPr>
              <a:t>will</a:t>
            </a:r>
            <a:r>
              <a:rPr lang="it-IT" sz="1200" b="1" kern="1200" dirty="0" smtClean="0">
                <a:solidFill>
                  <a:schemeClr val="tx1"/>
                </a:solidFill>
                <a:latin typeface="+mn-lt"/>
                <a:ea typeface="+mn-ea"/>
                <a:cs typeface="+mn-cs"/>
              </a:rPr>
              <a:t> or a </a:t>
            </a:r>
            <a:r>
              <a:rPr lang="it-IT" sz="1200" b="1" kern="1200" dirty="0" err="1" smtClean="0">
                <a:solidFill>
                  <a:schemeClr val="tx1"/>
                </a:solidFill>
                <a:latin typeface="+mn-lt"/>
                <a:ea typeface="+mn-ea"/>
                <a:cs typeface="+mn-cs"/>
              </a:rPr>
              <a:t>futures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contract</a:t>
            </a:r>
            <a:r>
              <a:rPr lang="it-IT" sz="1200" b="1" kern="1200" dirty="0" smtClean="0">
                <a:solidFill>
                  <a:schemeClr val="tx1"/>
                </a:solidFill>
                <a:latin typeface="+mn-lt"/>
                <a:ea typeface="+mn-ea"/>
                <a:cs typeface="+mn-cs"/>
              </a:rPr>
              <a:t>) and </a:t>
            </a:r>
            <a:r>
              <a:rPr lang="it-IT" sz="1200" b="1" kern="1200" dirty="0" err="1" smtClean="0">
                <a:solidFill>
                  <a:schemeClr val="tx1"/>
                </a:solidFill>
                <a:latin typeface="+mn-lt"/>
                <a:ea typeface="+mn-ea"/>
                <a:cs typeface="+mn-cs"/>
              </a:rPr>
              <a:t>many</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other</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things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that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have</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not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been</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invented</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yet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all</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without</a:t>
            </a:r>
            <a:r>
              <a:rPr lang="it-IT" sz="1200" b="1" kern="1200" dirty="0" smtClean="0">
                <a:solidFill>
                  <a:schemeClr val="tx1"/>
                </a:solidFill>
                <a:latin typeface="+mn-lt"/>
                <a:ea typeface="+mn-ea"/>
                <a:cs typeface="+mn-cs"/>
              </a:rPr>
              <a:t> a middle man or </a:t>
            </a:r>
            <a:r>
              <a:rPr lang="it-IT" sz="1200" b="1" kern="1200" dirty="0" err="1" smtClean="0">
                <a:solidFill>
                  <a:schemeClr val="tx1"/>
                </a:solidFill>
                <a:latin typeface="+mn-lt"/>
                <a:ea typeface="+mn-ea"/>
                <a:cs typeface="+mn-cs"/>
              </a:rPr>
              <a:t>counterparty</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risk</a:t>
            </a:r>
            <a:endParaRPr lang="it-IT" sz="1200" b="1" kern="1200" dirty="0" smtClean="0">
              <a:solidFill>
                <a:schemeClr val="tx1"/>
              </a:solidFill>
              <a:latin typeface="+mn-lt"/>
              <a:ea typeface="+mn-ea"/>
              <a:cs typeface="+mn-cs"/>
            </a:endParaRPr>
          </a:p>
          <a:p>
            <a:endParaRPr lang="it-IT" sz="1200" b="1" kern="1200" dirty="0" smtClean="0">
              <a:solidFill>
                <a:schemeClr val="tx1"/>
              </a:solidFill>
              <a:latin typeface="+mn-lt"/>
              <a:ea typeface="+mn-ea"/>
              <a:cs typeface="+mn-cs"/>
            </a:endParaRPr>
          </a:p>
          <a:p>
            <a:endParaRPr lang="it-IT" sz="1200" b="1" kern="1200" dirty="0" smtClean="0">
              <a:solidFill>
                <a:schemeClr val="tx1"/>
              </a:solidFill>
              <a:latin typeface="+mn-lt"/>
              <a:ea typeface="+mn-ea"/>
              <a:cs typeface="+mn-cs"/>
            </a:endParaRPr>
          </a:p>
          <a:p>
            <a:r>
              <a:rPr lang="it-IT" sz="1200" b="1" kern="1200" dirty="0" smtClean="0">
                <a:solidFill>
                  <a:schemeClr val="tx1"/>
                </a:solidFill>
                <a:latin typeface="+mn-lt"/>
                <a:ea typeface="+mn-ea"/>
                <a:cs typeface="+mn-cs"/>
              </a:rPr>
              <a:t>ETHER:</a:t>
            </a:r>
            <a:r>
              <a:rPr lang="it-IT" sz="1200" b="1" kern="1200" baseline="0" dirty="0" smtClean="0">
                <a:solidFill>
                  <a:schemeClr val="tx1"/>
                </a:solidFill>
                <a:latin typeface="+mn-lt"/>
                <a:ea typeface="+mn-ea"/>
                <a:cs typeface="+mn-cs"/>
              </a:rPr>
              <a:t> </a:t>
            </a:r>
          </a:p>
          <a:p>
            <a:r>
              <a:rPr lang="it-IT" sz="1200" b="1" kern="1200" baseline="0" dirty="0" err="1" smtClean="0">
                <a:solidFill>
                  <a:schemeClr val="tx1"/>
                </a:solidFill>
                <a:latin typeface="+mn-lt"/>
                <a:ea typeface="+mn-ea"/>
                <a:cs typeface="+mn-cs"/>
              </a:rPr>
              <a:t>Cryptovalue</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used</a:t>
            </a:r>
            <a:r>
              <a:rPr lang="it-IT" sz="1200" b="1" kern="1200" baseline="0" dirty="0" smtClean="0">
                <a:solidFill>
                  <a:schemeClr val="tx1"/>
                </a:solidFill>
                <a:latin typeface="+mn-lt"/>
                <a:ea typeface="+mn-ea"/>
                <a:cs typeface="+mn-cs"/>
              </a:rPr>
              <a:t> in </a:t>
            </a:r>
            <a:r>
              <a:rPr lang="it-IT" sz="1200" b="1" kern="1200" baseline="0" dirty="0" err="1" smtClean="0">
                <a:solidFill>
                  <a:schemeClr val="tx1"/>
                </a:solidFill>
                <a:latin typeface="+mn-lt"/>
                <a:ea typeface="+mn-ea"/>
                <a:cs typeface="+mn-cs"/>
              </a:rPr>
              <a:t>Etherum</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as</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payment</a:t>
            </a:r>
            <a:r>
              <a:rPr lang="it-IT" sz="1200" b="1" kern="1200" baseline="0" dirty="0" smtClean="0">
                <a:solidFill>
                  <a:schemeClr val="tx1"/>
                </a:solidFill>
                <a:latin typeface="+mn-lt"/>
                <a:ea typeface="+mn-ea"/>
                <a:cs typeface="+mn-cs"/>
              </a:rPr>
              <a:t> for </a:t>
            </a:r>
            <a:r>
              <a:rPr lang="it-IT" sz="1200" b="1" kern="1200" baseline="0" dirty="0" err="1" smtClean="0">
                <a:solidFill>
                  <a:schemeClr val="tx1"/>
                </a:solidFill>
                <a:latin typeface="+mn-lt"/>
                <a:ea typeface="+mn-ea"/>
                <a:cs typeface="+mn-cs"/>
              </a:rPr>
              <a:t>executing</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contracts</a:t>
            </a:r>
            <a:r>
              <a:rPr lang="it-IT" sz="1200" b="1" kern="1200" baseline="0" dirty="0" smtClean="0">
                <a:solidFill>
                  <a:schemeClr val="tx1"/>
                </a:solidFill>
                <a:latin typeface="+mn-lt"/>
                <a:ea typeface="+mn-ea"/>
                <a:cs typeface="+mn-cs"/>
              </a:rPr>
              <a:t> (ANALOGOUS TO BITCOINS FOR BLOCK CHAIN TRANSACTIONS)</a:t>
            </a:r>
            <a:endParaRPr lang="it-IT" sz="1200" b="1" kern="1200" dirty="0" smtClean="0">
              <a:solidFill>
                <a:schemeClr val="tx1"/>
              </a:solidFill>
              <a:latin typeface="+mn-lt"/>
              <a:ea typeface="+mn-ea"/>
              <a:cs typeface="+mn-cs"/>
            </a:endParaRPr>
          </a:p>
          <a:p>
            <a:endParaRPr lang="it-IT" sz="1200" b="1" kern="1200" dirty="0" smtClean="0">
              <a:solidFill>
                <a:schemeClr val="tx1"/>
              </a:solidFill>
              <a:latin typeface="+mn-lt"/>
              <a:ea typeface="+mn-ea"/>
              <a:cs typeface="+mn-cs"/>
            </a:endParaRPr>
          </a:p>
          <a:p>
            <a:endParaRPr lang="it-IT" sz="1200" b="1" kern="1200" dirty="0" smtClean="0">
              <a:solidFill>
                <a:schemeClr val="tx1"/>
              </a:solidFill>
              <a:latin typeface="+mn-lt"/>
              <a:ea typeface="+mn-ea"/>
              <a:cs typeface="+mn-cs"/>
            </a:endParaRPr>
          </a:p>
          <a:p>
            <a:endParaRPr lang="it-IT" sz="1200" b="1"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err="1" smtClean="0">
                <a:solidFill>
                  <a:schemeClr val="tx1"/>
                </a:solidFill>
                <a:effectLst/>
                <a:latin typeface="+mn-lt"/>
                <a:ea typeface="+mn-ea"/>
                <a:cs typeface="+mn-cs"/>
              </a:rPr>
              <a:t>Users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send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transactions</a:t>
            </a:r>
            <a:r>
              <a:rPr lang="it-IT" sz="1200" kern="1200" dirty="0" smtClean="0">
                <a:solidFill>
                  <a:schemeClr val="tx1"/>
                </a:solidFill>
                <a:effectLst/>
                <a:latin typeface="+mn-lt"/>
                <a:ea typeface="+mn-ea"/>
                <a:cs typeface="+mn-cs"/>
              </a:rPr>
              <a:t> to the </a:t>
            </a:r>
            <a:r>
              <a:rPr lang="it-IT" sz="1200" kern="1200" dirty="0" err="1" smtClean="0">
                <a:solidFill>
                  <a:schemeClr val="tx1"/>
                </a:solidFill>
                <a:effectLst/>
                <a:latin typeface="+mn-lt"/>
                <a:ea typeface="+mn-ea"/>
                <a:cs typeface="+mn-cs"/>
              </a:rPr>
              <a:t>Ethereum</a:t>
            </a:r>
            <a:r>
              <a:rPr lang="it-IT" sz="1200" kern="1200" dirty="0" smtClean="0">
                <a:solidFill>
                  <a:schemeClr val="tx1"/>
                </a:solidFill>
                <a:effectLst/>
                <a:latin typeface="+mn-lt"/>
                <a:ea typeface="+mn-ea"/>
                <a:cs typeface="+mn-cs"/>
              </a:rPr>
              <a:t> network in </a:t>
            </a:r>
            <a:r>
              <a:rPr lang="it-IT" sz="1200" kern="1200" dirty="0" err="1" smtClean="0">
                <a:solidFill>
                  <a:schemeClr val="tx1"/>
                </a:solidFill>
                <a:effectLst/>
                <a:latin typeface="+mn-lt"/>
                <a:ea typeface="+mn-ea"/>
                <a:cs typeface="+mn-cs"/>
              </a:rPr>
              <a:t>order</a:t>
            </a:r>
            <a:r>
              <a:rPr lang="it-IT" sz="1200" kern="1200" dirty="0" smtClean="0">
                <a:solidFill>
                  <a:schemeClr val="tx1"/>
                </a:solidFill>
                <a:effectLst/>
                <a:latin typeface="+mn-lt"/>
                <a:ea typeface="+mn-ea"/>
                <a:cs typeface="+mn-cs"/>
              </a:rPr>
              <a:t> to: (i) create new </a:t>
            </a:r>
            <a:r>
              <a:rPr lang="it-IT" sz="1200" kern="1200" dirty="0" err="1" smtClean="0">
                <a:solidFill>
                  <a:schemeClr val="tx1"/>
                </a:solidFill>
                <a:effectLst/>
                <a:latin typeface="+mn-lt"/>
                <a:ea typeface="+mn-ea"/>
                <a:cs typeface="+mn-cs"/>
              </a:rPr>
              <a:t>contracts</a:t>
            </a:r>
            <a:r>
              <a:rPr lang="it-IT" sz="1200" kern="1200" dirty="0" smtClean="0">
                <a:solidFill>
                  <a:schemeClr val="tx1"/>
                </a:solidFill>
                <a:effectLst/>
                <a:latin typeface="+mn-lt"/>
                <a:ea typeface="+mn-ea"/>
                <a:cs typeface="+mn-cs"/>
              </a:rPr>
              <a:t>; (ii) </a:t>
            </a:r>
            <a:r>
              <a:rPr lang="it-IT" sz="1200" kern="1200" dirty="0" err="1" smtClean="0">
                <a:solidFill>
                  <a:schemeClr val="tx1"/>
                </a:solidFill>
                <a:effectLst/>
                <a:latin typeface="+mn-lt"/>
                <a:ea typeface="+mn-ea"/>
                <a:cs typeface="+mn-cs"/>
              </a:rPr>
              <a:t>invoke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functions</a:t>
            </a:r>
            <a:r>
              <a:rPr lang="it-IT" sz="1200" kern="1200" dirty="0" smtClean="0">
                <a:solidFill>
                  <a:schemeClr val="tx1"/>
                </a:solidFill>
                <a:effectLst/>
                <a:latin typeface="+mn-lt"/>
                <a:ea typeface="+mn-ea"/>
                <a:cs typeface="+mn-cs"/>
              </a:rPr>
              <a:t> of 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(iii) transfer </a:t>
            </a:r>
            <a:r>
              <a:rPr lang="it-IT" sz="1200" kern="1200" dirty="0" err="1" smtClean="0">
                <a:solidFill>
                  <a:schemeClr val="tx1"/>
                </a:solidFill>
                <a:effectLst/>
                <a:latin typeface="+mn-lt"/>
                <a:ea typeface="+mn-ea"/>
                <a:cs typeface="+mn-cs"/>
              </a:rPr>
              <a:t>ether</a:t>
            </a:r>
            <a:r>
              <a:rPr lang="it-IT" sz="1200" kern="1200" dirty="0" smtClean="0">
                <a:solidFill>
                  <a:schemeClr val="tx1"/>
                </a:solidFill>
                <a:effectLst/>
                <a:latin typeface="+mn-lt"/>
                <a:ea typeface="+mn-ea"/>
                <a:cs typeface="+mn-cs"/>
              </a:rPr>
              <a:t> to </a:t>
            </a:r>
            <a:r>
              <a:rPr lang="it-IT" sz="1200" kern="1200" dirty="0" err="1" smtClean="0">
                <a:solidFill>
                  <a:schemeClr val="tx1"/>
                </a:solidFill>
                <a:effectLst/>
                <a:latin typeface="+mn-lt"/>
                <a:ea typeface="+mn-ea"/>
                <a:cs typeface="+mn-cs"/>
              </a:rPr>
              <a:t>contracts</a:t>
            </a:r>
            <a:r>
              <a:rPr lang="it-IT" sz="1200" kern="1200" dirty="0" smtClean="0">
                <a:solidFill>
                  <a:schemeClr val="tx1"/>
                </a:solidFill>
                <a:effectLst/>
                <a:latin typeface="+mn-lt"/>
                <a:ea typeface="+mn-ea"/>
                <a:cs typeface="+mn-cs"/>
              </a:rPr>
              <a:t> or to </a:t>
            </a:r>
            <a:r>
              <a:rPr lang="it-IT" sz="1200" kern="1200" dirty="0" err="1" smtClean="0">
                <a:solidFill>
                  <a:schemeClr val="tx1"/>
                </a:solidFill>
                <a:effectLst/>
                <a:latin typeface="+mn-lt"/>
                <a:ea typeface="+mn-ea"/>
                <a:cs typeface="+mn-cs"/>
              </a:rPr>
              <a:t>other</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users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All</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transactions</a:t>
            </a:r>
            <a:r>
              <a:rPr lang="it-IT" sz="1200" kern="1200" dirty="0" smtClean="0">
                <a:solidFill>
                  <a:schemeClr val="tx1"/>
                </a:solidFill>
                <a:effectLst/>
                <a:latin typeface="+mn-lt"/>
                <a:ea typeface="+mn-ea"/>
                <a:cs typeface="+mn-cs"/>
              </a:rPr>
              <a:t> are </a:t>
            </a:r>
            <a:r>
              <a:rPr lang="it-IT" sz="1200" kern="1200" dirty="0" err="1" smtClean="0">
                <a:solidFill>
                  <a:schemeClr val="tx1"/>
                </a:solidFill>
                <a:effectLst/>
                <a:latin typeface="+mn-lt"/>
                <a:ea typeface="+mn-ea"/>
                <a:cs typeface="+mn-cs"/>
              </a:rPr>
              <a:t>recorded</a:t>
            </a:r>
            <a:r>
              <a:rPr lang="it-IT" sz="1200" kern="1200" dirty="0" smtClean="0">
                <a:solidFill>
                  <a:schemeClr val="tx1"/>
                </a:solidFill>
                <a:effectLst/>
                <a:latin typeface="+mn-lt"/>
                <a:ea typeface="+mn-ea"/>
                <a:cs typeface="+mn-cs"/>
              </a:rPr>
              <a:t> on a public, </a:t>
            </a:r>
            <a:r>
              <a:rPr lang="it-IT" sz="1200" kern="1200" dirty="0" err="1" smtClean="0">
                <a:solidFill>
                  <a:schemeClr val="tx1"/>
                </a:solidFill>
                <a:effectLst/>
                <a:latin typeface="+mn-lt"/>
                <a:ea typeface="+mn-ea"/>
                <a:cs typeface="+mn-cs"/>
              </a:rPr>
              <a:t>append-only</a:t>
            </a:r>
            <a:r>
              <a:rPr lang="it-IT" sz="1200" kern="1200" dirty="0" smtClean="0">
                <a:solidFill>
                  <a:schemeClr val="tx1"/>
                </a:solidFill>
                <a:effectLst/>
                <a:latin typeface="+mn-lt"/>
                <a:ea typeface="+mn-ea"/>
                <a:cs typeface="+mn-cs"/>
              </a:rPr>
              <a:t> data </a:t>
            </a:r>
            <a:r>
              <a:rPr lang="it-IT" sz="1200" kern="1200" dirty="0" err="1" smtClean="0">
                <a:solidFill>
                  <a:schemeClr val="tx1"/>
                </a:solidFill>
                <a:effectLst/>
                <a:latin typeface="+mn-lt"/>
                <a:ea typeface="+mn-ea"/>
                <a:cs typeface="+mn-cs"/>
              </a:rPr>
              <a:t>structure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called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blockchain</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sequence</a:t>
            </a:r>
            <a:r>
              <a:rPr lang="it-IT" sz="1200" kern="1200" dirty="0" smtClean="0">
                <a:solidFill>
                  <a:schemeClr val="tx1"/>
                </a:solidFill>
                <a:effectLst/>
                <a:latin typeface="+mn-lt"/>
                <a:ea typeface="+mn-ea"/>
                <a:cs typeface="+mn-cs"/>
              </a:rPr>
              <a:t> of </a:t>
            </a:r>
            <a:r>
              <a:rPr lang="it-IT" sz="1200" kern="1200" dirty="0" err="1" smtClean="0">
                <a:solidFill>
                  <a:schemeClr val="tx1"/>
                </a:solidFill>
                <a:effectLst/>
                <a:latin typeface="+mn-lt"/>
                <a:ea typeface="+mn-ea"/>
                <a:cs typeface="+mn-cs"/>
              </a:rPr>
              <a:t>transactions</a:t>
            </a:r>
            <a:r>
              <a:rPr lang="it-IT" sz="1200" kern="1200" dirty="0" smtClean="0">
                <a:solidFill>
                  <a:schemeClr val="tx1"/>
                </a:solidFill>
                <a:effectLst/>
                <a:latin typeface="+mn-lt"/>
                <a:ea typeface="+mn-ea"/>
                <a:cs typeface="+mn-cs"/>
              </a:rPr>
              <a:t> on the </a:t>
            </a:r>
            <a:r>
              <a:rPr lang="it-IT" sz="1200" kern="1200" dirty="0" err="1" smtClean="0">
                <a:solidFill>
                  <a:schemeClr val="tx1"/>
                </a:solidFill>
                <a:effectLst/>
                <a:latin typeface="+mn-lt"/>
                <a:ea typeface="+mn-ea"/>
                <a:cs typeface="+mn-cs"/>
              </a:rPr>
              <a:t>blockchain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determines</a:t>
            </a:r>
            <a:r>
              <a:rPr lang="it-IT" sz="1200" kern="1200" dirty="0" smtClean="0">
                <a:solidFill>
                  <a:schemeClr val="tx1"/>
                </a:solidFill>
                <a:effectLst/>
                <a:latin typeface="+mn-lt"/>
                <a:ea typeface="+mn-ea"/>
                <a:cs typeface="+mn-cs"/>
              </a:rPr>
              <a:t> the state of </a:t>
            </a:r>
            <a:r>
              <a:rPr lang="it-IT" sz="1200" kern="1200" dirty="0" err="1" smtClean="0">
                <a:solidFill>
                  <a:schemeClr val="tx1"/>
                </a:solidFill>
                <a:effectLst/>
                <a:latin typeface="+mn-lt"/>
                <a:ea typeface="+mn-ea"/>
                <a:cs typeface="+mn-cs"/>
              </a:rPr>
              <a:t>each</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and the balance of </a:t>
            </a:r>
            <a:r>
              <a:rPr lang="it-IT" sz="1200" kern="1200" dirty="0" err="1" smtClean="0">
                <a:solidFill>
                  <a:schemeClr val="tx1"/>
                </a:solidFill>
                <a:effectLst/>
                <a:latin typeface="+mn-lt"/>
                <a:ea typeface="+mn-ea"/>
                <a:cs typeface="+mn-cs"/>
              </a:rPr>
              <a:t>each</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user</a:t>
            </a:r>
            <a:r>
              <a:rPr lang="it-IT" sz="1200" kern="1200" dirty="0" smtClean="0">
                <a:solidFill>
                  <a:schemeClr val="tx1"/>
                </a:solidFill>
                <a:effectLst/>
                <a:latin typeface="+mn-lt"/>
                <a:ea typeface="+mn-ea"/>
                <a:cs typeface="+mn-cs"/>
              </a:rPr>
              <a:t>. </a:t>
            </a:r>
            <a:endParaRPr lang="it-IT" dirty="0" smtClean="0"/>
          </a:p>
          <a:p>
            <a:endParaRPr lang="it-IT" sz="1200" b="1" kern="1200" dirty="0" smtClean="0">
              <a:solidFill>
                <a:schemeClr val="tx1"/>
              </a:solidFill>
              <a:latin typeface="+mn-lt"/>
              <a:ea typeface="+mn-ea"/>
              <a:cs typeface="+mn-cs"/>
            </a:endParaRPr>
          </a:p>
        </p:txBody>
      </p:sp>
      <p:sp>
        <p:nvSpPr>
          <p:cNvPr id="4" name="Segnaposto numero diapositiva 3"/>
          <p:cNvSpPr>
            <a:spLocks noGrp="1"/>
          </p:cNvSpPr>
          <p:nvPr>
            <p:ph type="sldNum" sz="quarter" idx="10"/>
          </p:nvPr>
        </p:nvSpPr>
        <p:spPr/>
        <p:txBody>
          <a:bodyPr/>
          <a:lstStyle/>
          <a:p>
            <a:fld id="{595F61C2-6B96-DC49-8037-CB49B5317E27}" type="slidenum">
              <a:rPr lang="en-GB" smtClean="0"/>
              <a:t>19</a:t>
            </a:fld>
            <a:endParaRPr lang="en-GB"/>
          </a:p>
        </p:txBody>
      </p:sp>
    </p:spTree>
    <p:extLst>
      <p:ext uri="{BB962C8B-B14F-4D97-AF65-F5344CB8AC3E}">
        <p14:creationId xmlns:p14="http://schemas.microsoft.com/office/powerpoint/2010/main" val="1236433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595F61C2-6B96-DC49-8037-CB49B5317E27}" type="slidenum">
              <a:rPr lang="en-GB" smtClean="0"/>
              <a:t>2</a:t>
            </a:fld>
            <a:endParaRPr lang="en-GB"/>
          </a:p>
        </p:txBody>
      </p:sp>
    </p:spTree>
    <p:extLst>
      <p:ext uri="{BB962C8B-B14F-4D97-AF65-F5344CB8AC3E}">
        <p14:creationId xmlns:p14="http://schemas.microsoft.com/office/powerpoint/2010/main" val="4975409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20</a:t>
            </a:fld>
            <a:endParaRPr lang="en-GB"/>
          </a:p>
        </p:txBody>
      </p:sp>
    </p:spTree>
    <p:extLst>
      <p:ext uri="{BB962C8B-B14F-4D97-AF65-F5344CB8AC3E}">
        <p14:creationId xmlns:p14="http://schemas.microsoft.com/office/powerpoint/2010/main" val="14611357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21</a:t>
            </a:fld>
            <a:endParaRPr lang="en-GB"/>
          </a:p>
        </p:txBody>
      </p:sp>
    </p:spTree>
    <p:extLst>
      <p:ext uri="{BB962C8B-B14F-4D97-AF65-F5344CB8AC3E}">
        <p14:creationId xmlns:p14="http://schemas.microsoft.com/office/powerpoint/2010/main" val="825776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en-GB" baseline="0" smtClean="0"/>
          </a:p>
          <a:p>
            <a:pPr marL="685800" lvl="1"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22</a:t>
            </a:fld>
            <a:endParaRPr lang="en-GB"/>
          </a:p>
        </p:txBody>
      </p:sp>
    </p:spTree>
    <p:extLst>
      <p:ext uri="{BB962C8B-B14F-4D97-AF65-F5344CB8AC3E}">
        <p14:creationId xmlns:p14="http://schemas.microsoft.com/office/powerpoint/2010/main" val="9891418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baseline="0" smtClean="0"/>
              <a:t>Consider this </a:t>
            </a:r>
            <a:r>
              <a:rPr lang="en-GB" baseline="0" err="1" smtClean="0"/>
              <a:t>SimpleDAO</a:t>
            </a:r>
            <a:r>
              <a:rPr lang="en-GB" baseline="0" smtClean="0"/>
              <a:t> Contract</a:t>
            </a:r>
          </a:p>
          <a:p>
            <a:pPr marL="228600" indent="-228600">
              <a:buAutoNum type="arabicPeriod"/>
            </a:pPr>
            <a:r>
              <a:rPr lang="en-GB" baseline="0" smtClean="0"/>
              <a:t>The Attack which we want to present you allows the hacker to steal all the ether from the </a:t>
            </a:r>
            <a:r>
              <a:rPr lang="en-GB" baseline="0" err="1" smtClean="0"/>
              <a:t>SimpleDAO</a:t>
            </a:r>
            <a:r>
              <a:rPr lang="en-GB" baseline="0" smtClean="0"/>
              <a:t>: </a:t>
            </a:r>
          </a:p>
          <a:p>
            <a:pPr marL="228600" indent="-228600">
              <a:buAutoNum type="arabicPeriod"/>
            </a:pPr>
            <a:r>
              <a:rPr lang="en-GB" baseline="0" smtClean="0"/>
              <a:t>It works as follows: </a:t>
            </a:r>
          </a:p>
          <a:p>
            <a:pPr marL="685800" lvl="1" indent="-228600">
              <a:buAutoNum type="arabicPeriod"/>
            </a:pPr>
            <a:r>
              <a:rPr lang="en-GB" baseline="0" smtClean="0"/>
              <a:t>Publish a Mallory Contract (like this one) </a:t>
            </a:r>
          </a:p>
          <a:p>
            <a:pPr marL="685800" lvl="1" indent="-228600">
              <a:buAutoNum type="arabicPeriod"/>
            </a:pPr>
            <a:r>
              <a:rPr lang="en-GB" baseline="0" smtClean="0"/>
              <a:t>The Hacker donates some ether for Mallory and invokes the Mallory </a:t>
            </a:r>
            <a:r>
              <a:rPr lang="en-GB" baseline="0" err="1" smtClean="0"/>
              <a:t>Fallback</a:t>
            </a:r>
            <a:r>
              <a:rPr lang="en-GB" baseline="0" smtClean="0"/>
              <a:t> (Line 5.) </a:t>
            </a:r>
          </a:p>
          <a:p>
            <a:pPr marL="1143000" lvl="2" indent="-228600">
              <a:buAutoNum type="arabicPeriod"/>
            </a:pPr>
            <a:r>
              <a:rPr lang="en-GB" baseline="0" smtClean="0"/>
              <a:t>A </a:t>
            </a:r>
            <a:r>
              <a:rPr lang="en-GB" baseline="0" err="1" smtClean="0"/>
              <a:t>Fallback</a:t>
            </a:r>
            <a:r>
              <a:rPr lang="en-GB" baseline="0" smtClean="0"/>
              <a:t> is just a function without any name or parameter which will called by default if some ether is sent</a:t>
            </a:r>
            <a:r>
              <a:rPr lang="it-IT" sz="1200" kern="1200" smtClean="0">
                <a:solidFill>
                  <a:schemeClr val="tx1"/>
                </a:solidFill>
                <a:latin typeface="+mn-lt"/>
                <a:ea typeface="+mn-ea"/>
                <a:cs typeface="+mn-cs"/>
              </a:rPr>
              <a:t> to the </a:t>
            </a:r>
            <a:r>
              <a:rPr lang="it-IT" sz="1200" kern="1200" err="1" smtClean="0">
                <a:solidFill>
                  <a:schemeClr val="tx1"/>
                </a:solidFill>
                <a:latin typeface="+mn-lt"/>
                <a:ea typeface="+mn-ea"/>
                <a:cs typeface="+mn-cs"/>
              </a:rPr>
              <a:t>contract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without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providing</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any</a:t>
            </a:r>
            <a:r>
              <a:rPr lang="it-IT" sz="1200" kern="1200" smtClean="0">
                <a:solidFill>
                  <a:schemeClr val="tx1"/>
                </a:solidFill>
                <a:latin typeface="+mn-lt"/>
                <a:ea typeface="+mn-ea"/>
                <a:cs typeface="+mn-cs"/>
              </a:rPr>
              <a:t> data</a:t>
            </a:r>
          </a:p>
          <a:p>
            <a:pPr marL="685800" lvl="1" indent="-228600">
              <a:buAutoNum type="arabicPeriod"/>
            </a:pPr>
            <a:r>
              <a:rPr lang="it-IT" kern="1200" baseline="0" smtClean="0">
                <a:solidFill>
                  <a:schemeClr val="tx1"/>
                </a:solidFill>
                <a:latin typeface="+mn-lt"/>
                <a:ea typeface="+mn-ea"/>
                <a:cs typeface="+mn-cs"/>
              </a:rPr>
              <a:t>The </a:t>
            </a:r>
            <a:r>
              <a:rPr lang="it-IT" kern="1200" baseline="0" err="1" smtClean="0">
                <a:solidFill>
                  <a:schemeClr val="tx1"/>
                </a:solidFill>
                <a:latin typeface="+mn-lt"/>
                <a:ea typeface="+mn-ea"/>
                <a:cs typeface="+mn-cs"/>
              </a:rPr>
              <a:t>Fallback</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inkoves</a:t>
            </a:r>
            <a:r>
              <a:rPr lang="it-IT" kern="1200" baseline="0" smtClean="0">
                <a:solidFill>
                  <a:schemeClr val="tx1"/>
                </a:solidFill>
                <a:latin typeface="+mn-lt"/>
                <a:ea typeface="+mn-ea"/>
                <a:cs typeface="+mn-cs"/>
              </a:rPr>
              <a:t> the </a:t>
            </a:r>
            <a:r>
              <a:rPr lang="it-IT" kern="1200" baseline="0" err="1" smtClean="0">
                <a:solidFill>
                  <a:schemeClr val="tx1"/>
                </a:solidFill>
                <a:latin typeface="+mn-lt"/>
                <a:ea typeface="+mn-ea"/>
                <a:cs typeface="+mn-cs"/>
              </a:rPr>
              <a:t>function</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withdraw</a:t>
            </a:r>
            <a:r>
              <a:rPr lang="it-IT" kern="1200" baseline="0" smtClean="0">
                <a:solidFill>
                  <a:schemeClr val="tx1"/>
                </a:solidFill>
                <a:latin typeface="+mn-lt"/>
                <a:ea typeface="+mn-ea"/>
                <a:cs typeface="+mn-cs"/>
              </a:rPr>
              <a:t> of the SIMPLE DAO CONTRACT </a:t>
            </a:r>
            <a:r>
              <a:rPr lang="it-IT" kern="1200" baseline="0" err="1" smtClean="0">
                <a:solidFill>
                  <a:schemeClr val="tx1"/>
                </a:solidFill>
                <a:latin typeface="+mn-lt"/>
                <a:ea typeface="+mn-ea"/>
                <a:cs typeface="+mn-cs"/>
              </a:rPr>
              <a:t>which</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transfers</a:t>
            </a:r>
            <a:r>
              <a:rPr lang="it-IT" kern="1200" baseline="0" smtClean="0">
                <a:solidFill>
                  <a:schemeClr val="tx1"/>
                </a:solidFill>
                <a:latin typeface="+mn-lt"/>
                <a:ea typeface="+mn-ea"/>
                <a:cs typeface="+mn-cs"/>
              </a:rPr>
              <a:t> the </a:t>
            </a:r>
            <a:r>
              <a:rPr lang="it-IT" kern="1200" baseline="0" err="1" smtClean="0">
                <a:solidFill>
                  <a:schemeClr val="tx1"/>
                </a:solidFill>
                <a:latin typeface="+mn-lt"/>
                <a:ea typeface="+mn-ea"/>
                <a:cs typeface="+mn-cs"/>
              </a:rPr>
              <a:t>ether</a:t>
            </a:r>
            <a:r>
              <a:rPr lang="it-IT" kern="1200" baseline="0" smtClean="0">
                <a:solidFill>
                  <a:schemeClr val="tx1"/>
                </a:solidFill>
                <a:latin typeface="+mn-lt"/>
                <a:ea typeface="+mn-ea"/>
                <a:cs typeface="+mn-cs"/>
              </a:rPr>
              <a:t> to </a:t>
            </a:r>
            <a:r>
              <a:rPr lang="it-IT" kern="1200" baseline="0" err="1" smtClean="0">
                <a:solidFill>
                  <a:schemeClr val="tx1"/>
                </a:solidFill>
                <a:latin typeface="+mn-lt"/>
                <a:ea typeface="+mn-ea"/>
                <a:cs typeface="+mn-cs"/>
              </a:rPr>
              <a:t>Mallory</a:t>
            </a:r>
            <a:endParaRPr lang="it-IT" kern="1200" baseline="0" smtClean="0">
              <a:solidFill>
                <a:schemeClr val="tx1"/>
              </a:solidFill>
              <a:latin typeface="+mn-lt"/>
              <a:ea typeface="+mn-ea"/>
              <a:cs typeface="+mn-cs"/>
            </a:endParaRPr>
          </a:p>
          <a:p>
            <a:pPr marL="685800" lvl="1" indent="-228600">
              <a:buAutoNum type="arabicPeriod"/>
            </a:pPr>
            <a:r>
              <a:rPr lang="it-IT" kern="1200" baseline="0" smtClean="0">
                <a:solidFill>
                  <a:schemeClr val="tx1"/>
                </a:solidFill>
                <a:latin typeface="+mn-lt"/>
                <a:ea typeface="+mn-ea"/>
                <a:cs typeface="+mn-cs"/>
              </a:rPr>
              <a:t>The </a:t>
            </a:r>
            <a:r>
              <a:rPr lang="it-IT" kern="1200" baseline="0" err="1" smtClean="0">
                <a:solidFill>
                  <a:schemeClr val="tx1"/>
                </a:solidFill>
                <a:latin typeface="+mn-lt"/>
                <a:ea typeface="+mn-ea"/>
                <a:cs typeface="+mn-cs"/>
              </a:rPr>
              <a:t>Function</a:t>
            </a:r>
            <a:r>
              <a:rPr lang="it-IT" kern="1200" baseline="0" smtClean="0">
                <a:solidFill>
                  <a:schemeClr val="tx1"/>
                </a:solidFill>
                <a:latin typeface="+mn-lt"/>
                <a:ea typeface="+mn-ea"/>
                <a:cs typeface="+mn-cs"/>
              </a:rPr>
              <a:t> call </a:t>
            </a:r>
            <a:r>
              <a:rPr lang="it-IT" kern="1200" baseline="0" err="1" smtClean="0">
                <a:solidFill>
                  <a:schemeClr val="tx1"/>
                </a:solidFill>
                <a:latin typeface="+mn-lt"/>
                <a:ea typeface="+mn-ea"/>
                <a:cs typeface="+mn-cs"/>
              </a:rPr>
              <a:t>inkoves</a:t>
            </a:r>
            <a:r>
              <a:rPr lang="it-IT" kern="1200" baseline="0" smtClean="0">
                <a:solidFill>
                  <a:schemeClr val="tx1"/>
                </a:solidFill>
                <a:latin typeface="+mn-lt"/>
                <a:ea typeface="+mn-ea"/>
                <a:cs typeface="+mn-cs"/>
              </a:rPr>
              <a:t> the </a:t>
            </a:r>
            <a:r>
              <a:rPr lang="it-IT" kern="1200" baseline="0" err="1" smtClean="0">
                <a:solidFill>
                  <a:schemeClr val="tx1"/>
                </a:solidFill>
                <a:latin typeface="+mn-lt"/>
                <a:ea typeface="+mn-ea"/>
                <a:cs typeface="+mn-cs"/>
              </a:rPr>
              <a:t>fallback</a:t>
            </a:r>
            <a:r>
              <a:rPr lang="it-IT" kern="1200" baseline="0" smtClean="0">
                <a:solidFill>
                  <a:schemeClr val="tx1"/>
                </a:solidFill>
                <a:latin typeface="+mn-lt"/>
                <a:ea typeface="+mn-ea"/>
                <a:cs typeface="+mn-cs"/>
              </a:rPr>
              <a:t> of </a:t>
            </a:r>
            <a:r>
              <a:rPr lang="it-IT" kern="1200" baseline="0" err="1" smtClean="0">
                <a:solidFill>
                  <a:schemeClr val="tx1"/>
                </a:solidFill>
                <a:latin typeface="+mn-lt"/>
                <a:ea typeface="+mn-ea"/>
                <a:cs typeface="+mn-cs"/>
              </a:rPr>
              <a:t>Mallory</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again</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msg.sender.call.value</a:t>
            </a:r>
            <a:r>
              <a:rPr lang="it-IT" kern="1200" baseline="0" smtClean="0">
                <a:solidFill>
                  <a:schemeClr val="tx1"/>
                </a:solidFill>
                <a:latin typeface="+mn-lt"/>
                <a:ea typeface="+mn-ea"/>
                <a:cs typeface="+mn-cs"/>
              </a:rPr>
              <a:t>(</a:t>
            </a:r>
            <a:r>
              <a:rPr lang="it-IT" kern="1200" baseline="0" err="1" smtClean="0">
                <a:solidFill>
                  <a:schemeClr val="tx1"/>
                </a:solidFill>
                <a:latin typeface="+mn-lt"/>
                <a:ea typeface="+mn-ea"/>
                <a:cs typeface="+mn-cs"/>
              </a:rPr>
              <a:t>amount</a:t>
            </a:r>
            <a:r>
              <a:rPr lang="it-IT" kern="1200" baseline="0" smtClean="0">
                <a:solidFill>
                  <a:schemeClr val="tx1"/>
                </a:solidFill>
                <a:latin typeface="+mn-lt"/>
                <a:ea typeface="+mn-ea"/>
                <a:cs typeface="+mn-cs"/>
              </a:rPr>
              <a:t>))</a:t>
            </a:r>
          </a:p>
          <a:p>
            <a:pPr marL="685800" lvl="1" indent="-228600">
              <a:buAutoNum type="arabicPeriod"/>
            </a:pPr>
            <a:r>
              <a:rPr lang="it-IT" kern="1200" baseline="0" smtClean="0">
                <a:solidFill>
                  <a:schemeClr val="tx1"/>
                </a:solidFill>
                <a:latin typeface="+mn-lt"/>
                <a:ea typeface="+mn-ea"/>
                <a:cs typeface="+mn-cs"/>
              </a:rPr>
              <a:t>The </a:t>
            </a:r>
            <a:r>
              <a:rPr lang="it-IT" kern="1200" baseline="0" err="1" smtClean="0">
                <a:solidFill>
                  <a:schemeClr val="tx1"/>
                </a:solidFill>
                <a:latin typeface="+mn-lt"/>
                <a:ea typeface="+mn-ea"/>
                <a:cs typeface="+mn-cs"/>
              </a:rPr>
              <a:t>fallback</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invokes</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again</a:t>
            </a:r>
            <a:r>
              <a:rPr lang="it-IT" kern="1200" baseline="0" smtClean="0">
                <a:solidFill>
                  <a:schemeClr val="tx1"/>
                </a:solidFill>
                <a:latin typeface="+mn-lt"/>
                <a:ea typeface="+mn-ea"/>
                <a:cs typeface="+mn-cs"/>
              </a:rPr>
              <a:t> the </a:t>
            </a:r>
            <a:r>
              <a:rPr lang="it-IT" kern="1200" baseline="0" err="1" smtClean="0">
                <a:solidFill>
                  <a:schemeClr val="tx1"/>
                </a:solidFill>
                <a:latin typeface="+mn-lt"/>
                <a:ea typeface="+mn-ea"/>
                <a:cs typeface="+mn-cs"/>
              </a:rPr>
              <a:t>withdraw</a:t>
            </a:r>
            <a:r>
              <a:rPr lang="it-IT" kern="1200" baseline="0" smtClean="0">
                <a:solidFill>
                  <a:schemeClr val="tx1"/>
                </a:solidFill>
                <a:latin typeface="+mn-lt"/>
                <a:ea typeface="+mn-ea"/>
                <a:cs typeface="+mn-cs"/>
              </a:rPr>
              <a:t> and so on </a:t>
            </a:r>
          </a:p>
          <a:p>
            <a:pPr marL="1143000" lvl="2" indent="-228600">
              <a:buAutoNum type="arabicPeriod"/>
            </a:pPr>
            <a:r>
              <a:rPr lang="it-IT" kern="1200" baseline="0" smtClean="0">
                <a:solidFill>
                  <a:schemeClr val="tx1"/>
                </a:solidFill>
                <a:latin typeface="+mn-lt"/>
                <a:ea typeface="+mn-ea"/>
                <a:cs typeface="+mn-cs"/>
              </a:rPr>
              <a:t>NOTE: LINE 10 </a:t>
            </a:r>
            <a:r>
              <a:rPr lang="it-IT" kern="1200" baseline="0" err="1" smtClean="0">
                <a:solidFill>
                  <a:schemeClr val="tx1"/>
                </a:solidFill>
                <a:latin typeface="+mn-lt"/>
                <a:ea typeface="+mn-ea"/>
                <a:cs typeface="+mn-cs"/>
              </a:rPr>
              <a:t>will</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never</a:t>
            </a:r>
            <a:r>
              <a:rPr lang="it-IT" kern="1200" baseline="0" smtClean="0">
                <a:solidFill>
                  <a:schemeClr val="tx1"/>
                </a:solidFill>
                <a:latin typeface="+mn-lt"/>
                <a:ea typeface="+mn-ea"/>
                <a:cs typeface="+mn-cs"/>
              </a:rPr>
              <a:t> be </a:t>
            </a:r>
            <a:r>
              <a:rPr lang="it-IT" kern="1200" baseline="0" err="1" smtClean="0">
                <a:solidFill>
                  <a:schemeClr val="tx1"/>
                </a:solidFill>
                <a:latin typeface="+mn-lt"/>
                <a:ea typeface="+mn-ea"/>
                <a:cs typeface="+mn-cs"/>
              </a:rPr>
              <a:t>updated</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until</a:t>
            </a:r>
            <a:r>
              <a:rPr lang="it-IT" kern="1200" baseline="0" smtClean="0">
                <a:solidFill>
                  <a:schemeClr val="tx1"/>
                </a:solidFill>
                <a:latin typeface="+mn-lt"/>
                <a:ea typeface="+mn-ea"/>
                <a:cs typeface="+mn-cs"/>
              </a:rPr>
              <a:t>: </a:t>
            </a:r>
          </a:p>
          <a:p>
            <a:pPr marL="1600200" lvl="3" indent="-228600">
              <a:buAutoNum type="arabicPeriod"/>
            </a:pPr>
            <a:r>
              <a:rPr lang="it-IT" kern="1200" baseline="0" smtClean="0">
                <a:solidFill>
                  <a:schemeClr val="tx1"/>
                </a:solidFill>
                <a:latin typeface="+mn-lt"/>
                <a:ea typeface="+mn-ea"/>
                <a:cs typeface="+mn-cs"/>
              </a:rPr>
              <a:t>The gas </a:t>
            </a:r>
            <a:r>
              <a:rPr lang="it-IT" kern="1200" baseline="0" err="1" smtClean="0">
                <a:solidFill>
                  <a:schemeClr val="tx1"/>
                </a:solidFill>
                <a:latin typeface="+mn-lt"/>
                <a:ea typeface="+mn-ea"/>
                <a:cs typeface="+mn-cs"/>
              </a:rPr>
              <a:t>is</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exhausted</a:t>
            </a:r>
            <a:r>
              <a:rPr lang="it-IT" kern="1200" baseline="0" smtClean="0">
                <a:solidFill>
                  <a:schemeClr val="tx1"/>
                </a:solidFill>
                <a:latin typeface="+mn-lt"/>
                <a:ea typeface="+mn-ea"/>
                <a:cs typeface="+mn-cs"/>
              </a:rPr>
              <a:t> (gas = </a:t>
            </a:r>
            <a:r>
              <a:rPr lang="it-IT" kern="1200" baseline="0" err="1" smtClean="0">
                <a:solidFill>
                  <a:schemeClr val="tx1"/>
                </a:solidFill>
                <a:latin typeface="+mn-lt"/>
                <a:ea typeface="+mn-ea"/>
                <a:cs typeface="+mn-cs"/>
              </a:rPr>
              <a:t>is</a:t>
            </a:r>
            <a:r>
              <a:rPr lang="it-IT" kern="1200" baseline="0" smtClean="0">
                <a:solidFill>
                  <a:schemeClr val="tx1"/>
                </a:solidFill>
                <a:latin typeface="+mn-lt"/>
                <a:ea typeface="+mn-ea"/>
                <a:cs typeface="+mn-cs"/>
              </a:rPr>
              <a:t> a </a:t>
            </a:r>
            <a:r>
              <a:rPr lang="it-IT" kern="1200" baseline="0" err="1" smtClean="0">
                <a:solidFill>
                  <a:schemeClr val="tx1"/>
                </a:solidFill>
                <a:latin typeface="+mn-lt"/>
                <a:ea typeface="+mn-ea"/>
                <a:cs typeface="+mn-cs"/>
              </a:rPr>
              <a:t>fee</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paid</a:t>
            </a:r>
            <a:r>
              <a:rPr lang="it-IT" kern="1200" baseline="0" smtClean="0">
                <a:solidFill>
                  <a:schemeClr val="tx1"/>
                </a:solidFill>
                <a:latin typeface="+mn-lt"/>
                <a:ea typeface="+mn-ea"/>
                <a:cs typeface="+mn-cs"/>
              </a:rPr>
              <a:t> to the </a:t>
            </a:r>
            <a:r>
              <a:rPr lang="it-IT" kern="1200" baseline="0" err="1" smtClean="0">
                <a:solidFill>
                  <a:schemeClr val="tx1"/>
                </a:solidFill>
                <a:latin typeface="+mn-lt"/>
                <a:ea typeface="+mn-ea"/>
                <a:cs typeface="+mn-cs"/>
              </a:rPr>
              <a:t>miners</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proportinal</a:t>
            </a:r>
            <a:r>
              <a:rPr lang="it-IT" kern="1200" baseline="0" smtClean="0">
                <a:solidFill>
                  <a:schemeClr val="tx1"/>
                </a:solidFill>
                <a:latin typeface="+mn-lt"/>
                <a:ea typeface="+mn-ea"/>
                <a:cs typeface="+mn-cs"/>
              </a:rPr>
              <a:t> to </a:t>
            </a:r>
            <a:r>
              <a:rPr lang="it-IT" kern="1200" baseline="0" err="1" smtClean="0">
                <a:solidFill>
                  <a:schemeClr val="tx1"/>
                </a:solidFill>
                <a:latin typeface="+mn-lt"/>
                <a:ea typeface="+mn-ea"/>
                <a:cs typeface="+mn-cs"/>
              </a:rPr>
              <a:t>their</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power</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computation</a:t>
            </a:r>
            <a:r>
              <a:rPr lang="it-IT" kern="1200" baseline="0" smtClean="0">
                <a:solidFill>
                  <a:schemeClr val="tx1"/>
                </a:solidFill>
                <a:latin typeface="+mn-lt"/>
                <a:ea typeface="+mn-ea"/>
                <a:cs typeface="+mn-cs"/>
              </a:rPr>
              <a:t>) </a:t>
            </a:r>
          </a:p>
          <a:p>
            <a:pPr marL="1600200" lvl="3" indent="-228600">
              <a:buAutoNum type="arabicPeriod"/>
            </a:pPr>
            <a:r>
              <a:rPr lang="it-IT" kern="1200" baseline="0" smtClean="0">
                <a:solidFill>
                  <a:schemeClr val="tx1"/>
                </a:solidFill>
                <a:latin typeface="+mn-lt"/>
                <a:ea typeface="+mn-ea"/>
                <a:cs typeface="+mn-cs"/>
              </a:rPr>
              <a:t>Call </a:t>
            </a:r>
            <a:r>
              <a:rPr lang="it-IT" kern="1200" baseline="0" err="1" smtClean="0">
                <a:solidFill>
                  <a:schemeClr val="tx1"/>
                </a:solidFill>
                <a:latin typeface="+mn-lt"/>
                <a:ea typeface="+mn-ea"/>
                <a:cs typeface="+mn-cs"/>
              </a:rPr>
              <a:t>Stack</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is</a:t>
            </a:r>
            <a:r>
              <a:rPr lang="it-IT" kern="1200" baseline="0" smtClean="0">
                <a:solidFill>
                  <a:schemeClr val="tx1"/>
                </a:solidFill>
                <a:latin typeface="+mn-lt"/>
                <a:ea typeface="+mn-ea"/>
                <a:cs typeface="+mn-cs"/>
              </a:rPr>
              <a:t> full</a:t>
            </a:r>
          </a:p>
          <a:p>
            <a:pPr marL="1600200" lvl="3" indent="-228600">
              <a:buAutoNum type="arabicPeriod"/>
            </a:pPr>
            <a:r>
              <a:rPr lang="it-IT" kern="1200" baseline="0" smtClean="0">
                <a:solidFill>
                  <a:schemeClr val="tx1"/>
                </a:solidFill>
                <a:latin typeface="+mn-lt"/>
                <a:ea typeface="+mn-ea"/>
                <a:cs typeface="+mn-cs"/>
              </a:rPr>
              <a:t>Balance of DAO </a:t>
            </a:r>
            <a:r>
              <a:rPr lang="it-IT" kern="1200" baseline="0" err="1" smtClean="0">
                <a:solidFill>
                  <a:schemeClr val="tx1"/>
                </a:solidFill>
                <a:latin typeface="+mn-lt"/>
                <a:ea typeface="+mn-ea"/>
                <a:cs typeface="+mn-cs"/>
              </a:rPr>
              <a:t>becomes</a:t>
            </a:r>
            <a:r>
              <a:rPr lang="it-IT" kern="1200" baseline="0" smtClean="0">
                <a:solidFill>
                  <a:schemeClr val="tx1"/>
                </a:solidFill>
                <a:latin typeface="+mn-lt"/>
                <a:ea typeface="+mn-ea"/>
                <a:cs typeface="+mn-cs"/>
              </a:rPr>
              <a:t> 0 </a:t>
            </a:r>
          </a:p>
          <a:p>
            <a:pPr marL="1600200" lvl="3"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en-GB" baseline="0" smtClean="0"/>
          </a:p>
          <a:p>
            <a:pPr marL="685800" lvl="1"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23</a:t>
            </a:fld>
            <a:endParaRPr lang="en-GB"/>
          </a:p>
        </p:txBody>
      </p:sp>
    </p:spTree>
    <p:extLst>
      <p:ext uri="{BB962C8B-B14F-4D97-AF65-F5344CB8AC3E}">
        <p14:creationId xmlns:p14="http://schemas.microsoft.com/office/powerpoint/2010/main" val="18430674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r>
              <a:rPr lang="it-IT" kern="1200" baseline="0" err="1" smtClean="0">
                <a:solidFill>
                  <a:schemeClr val="tx1"/>
                </a:solidFill>
                <a:latin typeface="+mn-lt"/>
                <a:ea typeface="+mn-ea"/>
                <a:cs typeface="+mn-cs"/>
              </a:rPr>
              <a:t>https</a:t>
            </a:r>
            <a:r>
              <a:rPr lang="it-IT" kern="1200" baseline="0" smtClean="0">
                <a:solidFill>
                  <a:schemeClr val="tx1"/>
                </a:solidFill>
                <a:latin typeface="+mn-lt"/>
                <a:ea typeface="+mn-ea"/>
                <a:cs typeface="+mn-cs"/>
              </a:rPr>
              <a:t>://</a:t>
            </a:r>
            <a:r>
              <a:rPr lang="it-IT" kern="1200" baseline="0" err="1" smtClean="0">
                <a:solidFill>
                  <a:schemeClr val="tx1"/>
                </a:solidFill>
                <a:latin typeface="+mn-lt"/>
                <a:ea typeface="+mn-ea"/>
                <a:cs typeface="+mn-cs"/>
              </a:rPr>
              <a:t>www.cryptocompare.com</a:t>
            </a:r>
            <a:r>
              <a:rPr lang="it-IT" kern="1200" baseline="0" smtClean="0">
                <a:solidFill>
                  <a:schemeClr val="tx1"/>
                </a:solidFill>
                <a:latin typeface="+mn-lt"/>
                <a:ea typeface="+mn-ea"/>
                <a:cs typeface="+mn-cs"/>
              </a:rPr>
              <a:t>/</a:t>
            </a:r>
            <a:r>
              <a:rPr lang="it-IT" kern="1200" baseline="0" err="1" smtClean="0">
                <a:solidFill>
                  <a:schemeClr val="tx1"/>
                </a:solidFill>
                <a:latin typeface="+mn-lt"/>
                <a:ea typeface="+mn-ea"/>
                <a:cs typeface="+mn-cs"/>
              </a:rPr>
              <a:t>coins</a:t>
            </a:r>
            <a:r>
              <a:rPr lang="it-IT" kern="1200" baseline="0" smtClean="0">
                <a:solidFill>
                  <a:schemeClr val="tx1"/>
                </a:solidFill>
                <a:latin typeface="+mn-lt"/>
                <a:ea typeface="+mn-ea"/>
                <a:cs typeface="+mn-cs"/>
              </a:rPr>
              <a:t>/</a:t>
            </a:r>
            <a:r>
              <a:rPr lang="it-IT" kern="1200" baseline="0" err="1" smtClean="0">
                <a:solidFill>
                  <a:schemeClr val="tx1"/>
                </a:solidFill>
                <a:latin typeface="+mn-lt"/>
                <a:ea typeface="+mn-ea"/>
                <a:cs typeface="+mn-cs"/>
              </a:rPr>
              <a:t>guides</a:t>
            </a:r>
            <a:r>
              <a:rPr lang="it-IT" kern="1200" baseline="0" smtClean="0">
                <a:solidFill>
                  <a:schemeClr val="tx1"/>
                </a:solidFill>
                <a:latin typeface="+mn-lt"/>
                <a:ea typeface="+mn-ea"/>
                <a:cs typeface="+mn-cs"/>
              </a:rPr>
              <a:t>/the-</a:t>
            </a:r>
            <a:r>
              <a:rPr lang="it-IT" kern="1200" baseline="0" err="1" smtClean="0">
                <a:solidFill>
                  <a:schemeClr val="tx1"/>
                </a:solidFill>
                <a:latin typeface="+mn-lt"/>
                <a:ea typeface="+mn-ea"/>
                <a:cs typeface="+mn-cs"/>
              </a:rPr>
              <a:t>dao</a:t>
            </a:r>
            <a:r>
              <a:rPr lang="it-IT" kern="1200" baseline="0" smtClean="0">
                <a:solidFill>
                  <a:schemeClr val="tx1"/>
                </a:solidFill>
                <a:latin typeface="+mn-lt"/>
                <a:ea typeface="+mn-ea"/>
                <a:cs typeface="+mn-cs"/>
              </a:rPr>
              <a:t>-the-</a:t>
            </a:r>
            <a:r>
              <a:rPr lang="it-IT" kern="1200" baseline="0" err="1" smtClean="0">
                <a:solidFill>
                  <a:schemeClr val="tx1"/>
                </a:solidFill>
                <a:latin typeface="+mn-lt"/>
                <a:ea typeface="+mn-ea"/>
                <a:cs typeface="+mn-cs"/>
              </a:rPr>
              <a:t>hack</a:t>
            </a:r>
            <a:r>
              <a:rPr lang="it-IT" kern="1200" baseline="0" smtClean="0">
                <a:solidFill>
                  <a:schemeClr val="tx1"/>
                </a:solidFill>
                <a:latin typeface="+mn-lt"/>
                <a:ea typeface="+mn-ea"/>
                <a:cs typeface="+mn-cs"/>
              </a:rPr>
              <a:t>-the-soft-</a:t>
            </a:r>
            <a:r>
              <a:rPr lang="it-IT" kern="1200" baseline="0" err="1" smtClean="0">
                <a:solidFill>
                  <a:schemeClr val="tx1"/>
                </a:solidFill>
                <a:latin typeface="+mn-lt"/>
                <a:ea typeface="+mn-ea"/>
                <a:cs typeface="+mn-cs"/>
              </a:rPr>
              <a:t>fork</a:t>
            </a:r>
            <a:r>
              <a:rPr lang="it-IT" kern="1200" baseline="0" smtClean="0">
                <a:solidFill>
                  <a:schemeClr val="tx1"/>
                </a:solidFill>
                <a:latin typeface="+mn-lt"/>
                <a:ea typeface="+mn-ea"/>
                <a:cs typeface="+mn-cs"/>
              </a:rPr>
              <a:t>-and-the-hard-</a:t>
            </a:r>
            <a:r>
              <a:rPr lang="it-IT" kern="1200" baseline="0" err="1" smtClean="0">
                <a:solidFill>
                  <a:schemeClr val="tx1"/>
                </a:solidFill>
                <a:latin typeface="+mn-lt"/>
                <a:ea typeface="+mn-ea"/>
                <a:cs typeface="+mn-cs"/>
              </a:rPr>
              <a:t>fork</a:t>
            </a:r>
            <a:r>
              <a:rPr lang="it-IT" kern="1200" baseline="0" smtClean="0">
                <a:solidFill>
                  <a:schemeClr val="tx1"/>
                </a:solidFill>
                <a:latin typeface="+mn-lt"/>
                <a:ea typeface="+mn-ea"/>
                <a:cs typeface="+mn-cs"/>
              </a:rPr>
              <a:t>/</a:t>
            </a:r>
          </a:p>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r>
              <a:rPr lang="en-GB" baseline="0" smtClean="0"/>
              <a:t>New Challenge: </a:t>
            </a:r>
          </a:p>
          <a:p>
            <a:pPr marL="1143000" lvl="2" indent="-228600">
              <a:buAutoNum type="arabicPeriod"/>
            </a:pPr>
            <a:r>
              <a:rPr lang="en-GB" baseline="0" smtClean="0"/>
              <a:t>Soft-Fork</a:t>
            </a:r>
          </a:p>
          <a:p>
            <a:pPr marL="1600200" lvl="3" indent="-228600">
              <a:buAutoNum type="arabicPeriod"/>
            </a:pPr>
            <a:r>
              <a:rPr lang="en-GB" baseline="0" smtClean="0"/>
              <a:t>The blocks that contain a transaction that helps the attacker move the Dark DAO funds will be ignored! -&gt; Introduction of DOS attack</a:t>
            </a:r>
          </a:p>
          <a:p>
            <a:r>
              <a:rPr lang="it-IT" sz="1200" kern="1200" smtClean="0">
                <a:solidFill>
                  <a:schemeClr val="tx1"/>
                </a:solidFill>
                <a:latin typeface="+mn-lt"/>
                <a:ea typeface="+mn-ea"/>
                <a:cs typeface="+mn-cs"/>
              </a:rPr>
              <a:t> </a:t>
            </a:r>
            <a:endParaRPr lang="en-GB" baseline="0" smtClean="0"/>
          </a:p>
          <a:p>
            <a:pPr marL="1143000" lvl="2" indent="-228600">
              <a:buAutoNum type="arabicPeriod"/>
            </a:pPr>
            <a:r>
              <a:rPr lang="en-GB" baseline="0" smtClean="0"/>
              <a:t>Hard-Fork</a:t>
            </a:r>
          </a:p>
          <a:p>
            <a:pPr marL="685800" lvl="1" indent="-228600">
              <a:buAutoNum type="arabicPeriod"/>
            </a:pPr>
            <a:endParaRPr lang="en-GB" baseline="0" smtClean="0"/>
          </a:p>
          <a:p>
            <a:pPr marL="685800" lvl="1" indent="-228600">
              <a:buAutoNum type="arabicPeriod"/>
            </a:pPr>
            <a:r>
              <a:rPr lang="it-IT" sz="1200" kern="1200" smtClean="0">
                <a:solidFill>
                  <a:schemeClr val="tx1"/>
                </a:solidFill>
                <a:latin typeface="+mn-lt"/>
                <a:ea typeface="+mn-ea"/>
                <a:cs typeface="+mn-cs"/>
              </a:rPr>
              <a:t>A more conclusive </a:t>
            </a:r>
            <a:r>
              <a:rPr lang="it-IT" sz="1200" kern="1200" err="1" smtClean="0">
                <a:solidFill>
                  <a:schemeClr val="tx1"/>
                </a:solidFill>
                <a:latin typeface="+mn-lt"/>
                <a:ea typeface="+mn-ea"/>
                <a:cs typeface="+mn-cs"/>
              </a:rPr>
              <a:t>solution</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was</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then</a:t>
            </a:r>
            <a:r>
              <a:rPr lang="it-IT" sz="1200" kern="1200" smtClean="0">
                <a:solidFill>
                  <a:schemeClr val="tx1"/>
                </a:solidFill>
                <a:latin typeface="+mn-lt"/>
                <a:ea typeface="+mn-ea"/>
                <a:cs typeface="+mn-cs"/>
              </a:rPr>
              <a:t> put up for vote, the Hard-</a:t>
            </a:r>
            <a:r>
              <a:rPr lang="it-IT" sz="1200" kern="1200" err="1" smtClean="0">
                <a:solidFill>
                  <a:schemeClr val="tx1"/>
                </a:solidFill>
                <a:latin typeface="+mn-lt"/>
                <a:ea typeface="+mn-ea"/>
                <a:cs typeface="+mn-cs"/>
              </a:rPr>
              <a:t>fork</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This</a:t>
            </a:r>
            <a:r>
              <a:rPr lang="it-IT" sz="1200" kern="1200" smtClean="0">
                <a:solidFill>
                  <a:schemeClr val="tx1"/>
                </a:solidFill>
                <a:latin typeface="+mn-lt"/>
                <a:ea typeface="+mn-ea"/>
                <a:cs typeface="+mn-cs"/>
              </a:rPr>
              <a:t> </a:t>
            </a:r>
            <a:r>
              <a:rPr lang="it-IT" sz="1200" kern="1200" smtClean="0">
                <a:solidFill>
                  <a:schemeClr val="tx1"/>
                </a:solidFill>
                <a:latin typeface="+mn-lt"/>
                <a:ea typeface="+mn-ea"/>
                <a:cs typeface="+mn-cs"/>
                <a:hlinkClick r:id="rId3"/>
              </a:rPr>
              <a:t>hard-fork had the sole function of returning all the Ether taken from the DAO to a refund smart contract. The new contract would have only one function: withdraw. The DAO token holders can request to be sent 1 ETH for every 100 DAO. The investors that had paid more than 1 ETH for 100 DAO could request the difference from the original address. </a:t>
            </a: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24</a:t>
            </a:fld>
            <a:endParaRPr lang="en-GB"/>
          </a:p>
        </p:txBody>
      </p:sp>
    </p:spTree>
    <p:extLst>
      <p:ext uri="{BB962C8B-B14F-4D97-AF65-F5344CB8AC3E}">
        <p14:creationId xmlns:p14="http://schemas.microsoft.com/office/powerpoint/2010/main" val="6664445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25</a:t>
            </a:fld>
            <a:endParaRPr lang="en-GB"/>
          </a:p>
        </p:txBody>
      </p:sp>
    </p:spTree>
    <p:extLst>
      <p:ext uri="{BB962C8B-B14F-4D97-AF65-F5344CB8AC3E}">
        <p14:creationId xmlns:p14="http://schemas.microsoft.com/office/powerpoint/2010/main" val="6922215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baseline="0" smtClean="0"/>
              <a:t>A Player sends some Ether to the contract</a:t>
            </a:r>
          </a:p>
          <a:p>
            <a:pPr marL="228600" indent="-228600">
              <a:buAutoNum type="arabicPeriod"/>
            </a:pPr>
            <a:r>
              <a:rPr lang="en-GB" baseline="0" smtClean="0"/>
              <a:t>The function </a:t>
            </a:r>
            <a:r>
              <a:rPr lang="en-GB" baseline="0" err="1" smtClean="0"/>
              <a:t>fallback</a:t>
            </a:r>
            <a:r>
              <a:rPr lang="en-GB" baseline="0" smtClean="0"/>
              <a:t> is invoked </a:t>
            </a:r>
          </a:p>
          <a:p>
            <a:pPr marL="685800" lvl="1" indent="-228600">
              <a:buAutoNum type="arabicPeriod"/>
            </a:pPr>
            <a:r>
              <a:rPr lang="en-GB" baseline="0" smtClean="0"/>
              <a:t>The </a:t>
            </a:r>
            <a:r>
              <a:rPr lang="en-GB" baseline="0" err="1" smtClean="0"/>
              <a:t>fallback</a:t>
            </a:r>
            <a:r>
              <a:rPr lang="en-GB" baseline="0" smtClean="0"/>
              <a:t> checks if the sent value is enough to buy the title (if not it throws an exception, which means that the the transfer is reverted) </a:t>
            </a:r>
          </a:p>
          <a:p>
            <a:pPr marL="685800" lvl="1" indent="-228600">
              <a:buAutoNum type="arabicPeriod"/>
            </a:pPr>
            <a:r>
              <a:rPr lang="en-GB" baseline="0" smtClean="0"/>
              <a:t>If the </a:t>
            </a:r>
            <a:r>
              <a:rPr lang="en-GB" baseline="0" err="1" smtClean="0"/>
              <a:t>amoCompensation</a:t>
            </a:r>
            <a:r>
              <a:rPr lang="en-GB" baseline="0" smtClean="0"/>
              <a:t> is sent to the old </a:t>
            </a:r>
            <a:r>
              <a:rPr lang="en-GB" baseline="0" err="1" smtClean="0"/>
              <a:t>kingThe</a:t>
            </a:r>
            <a:r>
              <a:rPr lang="en-GB" baseline="0" smtClean="0"/>
              <a:t> new king is </a:t>
            </a:r>
            <a:r>
              <a:rPr lang="en-GB" baseline="0" err="1" smtClean="0"/>
              <a:t>setted</a:t>
            </a:r>
            <a:r>
              <a:rPr lang="en-GB" baseline="0" smtClean="0"/>
              <a:t> </a:t>
            </a:r>
          </a:p>
          <a:p>
            <a:pPr marL="685800" lvl="1" indent="-228600">
              <a:buAutoNum type="arabicPeriod"/>
            </a:pPr>
            <a:r>
              <a:rPr lang="en-GB" baseline="0" smtClean="0"/>
              <a:t>The Difference between </a:t>
            </a:r>
            <a:r>
              <a:rPr lang="en-GB" baseline="0" err="1" smtClean="0"/>
              <a:t>msg.value</a:t>
            </a:r>
            <a:r>
              <a:rPr lang="en-GB" baseline="0" smtClean="0"/>
              <a:t> and the compensation is kept (KEPT) by the contract </a:t>
            </a:r>
          </a:p>
          <a:p>
            <a:pPr marL="228600" lvl="0" indent="-228600">
              <a:buAutoNum type="arabicPeriod"/>
            </a:pPr>
            <a:r>
              <a:rPr lang="en-GB" baseline="0" smtClean="0"/>
              <a:t>The Owner of this contract can withdraw the ether accumulated (via </a:t>
            </a:r>
            <a:r>
              <a:rPr lang="en-GB" baseline="0" err="1" smtClean="0"/>
              <a:t>sweepCommission</a:t>
            </a:r>
            <a:r>
              <a:rPr lang="en-GB" baseline="0" smtClean="0"/>
              <a:t>) </a:t>
            </a:r>
          </a:p>
          <a:p>
            <a:pPr marL="685800" lvl="1" indent="-228600">
              <a:buAutoNum type="arabicPeriod"/>
            </a:pPr>
            <a:r>
              <a:rPr lang="en-GB" baseline="0" err="1" smtClean="0"/>
              <a:t>unt</a:t>
            </a:r>
            <a:r>
              <a:rPr lang="en-GB" baseline="0" smtClean="0"/>
              <a:t> is enough (INAF) the player is accepted as the new king </a:t>
            </a:r>
          </a:p>
          <a:p>
            <a:pPr marL="685800" lvl="1" indent="-228600">
              <a:buAutoNum type="arabicPeriod"/>
            </a:pPr>
            <a:endParaRPr lang="en-GB" baseline="0" smtClean="0"/>
          </a:p>
          <a:p>
            <a:pPr marL="0" lvl="0" indent="0">
              <a:buNone/>
            </a:pPr>
            <a:r>
              <a:rPr lang="en-GB" baseline="0" smtClean="0"/>
              <a:t>There could be a problem with this contract: </a:t>
            </a:r>
          </a:p>
          <a:p>
            <a:pPr marL="0" lvl="0" indent="0">
              <a:buNone/>
            </a:pPr>
            <a:r>
              <a:rPr lang="en-GB" baseline="0" smtClean="0"/>
              <a:t>There is no checking in the return code of the function SEND -&gt; this may result in stealing ether. </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GB" sz="1200" kern="1200" smtClean="0">
                <a:solidFill>
                  <a:schemeClr val="tx1"/>
                </a:solidFill>
                <a:effectLst/>
                <a:latin typeface="+mn-lt"/>
                <a:ea typeface="+mn-ea"/>
                <a:cs typeface="+mn-cs"/>
              </a:rPr>
              <a:t>Indeed, since send is equipped with a few gas</a:t>
            </a:r>
            <a:r>
              <a:rPr lang="en-GB" sz="1200" kern="1200" baseline="0" smtClean="0">
                <a:solidFill>
                  <a:schemeClr val="tx1"/>
                </a:solidFill>
                <a:effectLst/>
                <a:latin typeface="+mn-lt"/>
                <a:ea typeface="+mn-ea"/>
                <a:cs typeface="+mn-cs"/>
              </a:rPr>
              <a:t>, </a:t>
            </a:r>
            <a:r>
              <a:rPr lang="en-GB" sz="1200" kern="1200" smtClean="0">
                <a:solidFill>
                  <a:schemeClr val="tx1"/>
                </a:solidFill>
                <a:effectLst/>
                <a:latin typeface="+mn-lt"/>
                <a:ea typeface="+mn-ea"/>
                <a:cs typeface="+mn-cs"/>
              </a:rPr>
              <a:t>the send at line 17 will fail if the </a:t>
            </a:r>
            <a:r>
              <a:rPr lang="en-GB" sz="1200" b="1" kern="1200" smtClean="0">
                <a:solidFill>
                  <a:schemeClr val="tx1"/>
                </a:solidFill>
                <a:effectLst/>
                <a:latin typeface="+mn-lt"/>
                <a:ea typeface="+mn-ea"/>
                <a:cs typeface="+mn-cs"/>
              </a:rPr>
              <a:t>king’s address is that of a contract with an expensive </a:t>
            </a:r>
            <a:r>
              <a:rPr lang="en-GB" sz="1200" b="1" kern="1200" err="1" smtClean="0">
                <a:solidFill>
                  <a:schemeClr val="tx1"/>
                </a:solidFill>
                <a:effectLst/>
                <a:latin typeface="+mn-lt"/>
                <a:ea typeface="+mn-ea"/>
                <a:cs typeface="+mn-cs"/>
              </a:rPr>
              <a:t>fallback</a:t>
            </a:r>
            <a:r>
              <a:rPr lang="en-GB" sz="1200" b="1" kern="1200" smtClean="0">
                <a:solidFill>
                  <a:schemeClr val="tx1"/>
                </a:solidFill>
                <a:effectLst/>
                <a:latin typeface="+mn-lt"/>
                <a:ea typeface="+mn-ea"/>
                <a:cs typeface="+mn-cs"/>
              </a:rPr>
              <a:t> </a:t>
            </a:r>
            <a:endParaRPr lang="en-GB" b="1" smtClean="0"/>
          </a:p>
          <a:p>
            <a:pPr marL="0" lvl="0" indent="0">
              <a:buNone/>
            </a:pPr>
            <a:endParaRPr lang="en-GB" baseline="0" smtClean="0"/>
          </a:p>
          <a:p>
            <a:pPr marL="0" lvl="0" indent="0">
              <a:buNone/>
            </a:pPr>
            <a:endParaRPr lang="en-GB" baseline="0" smtClean="0"/>
          </a:p>
          <a:p>
            <a:pPr marL="0" lvl="0" indent="0">
              <a:buNone/>
            </a:pPr>
            <a:r>
              <a:rPr lang="en-GB" baseline="0" smtClean="0"/>
              <a:t>Line 17: </a:t>
            </a:r>
          </a:p>
          <a:p>
            <a:pPr marL="0" lvl="0" indent="0">
              <a:buNone/>
            </a:pPr>
            <a:r>
              <a:rPr lang="en-GB" baseline="0" smtClean="0"/>
              <a:t>Se la </a:t>
            </a:r>
            <a:r>
              <a:rPr lang="en-GB" baseline="0" err="1" smtClean="0"/>
              <a:t>chiamata</a:t>
            </a:r>
            <a:r>
              <a:rPr lang="en-GB" baseline="0" smtClean="0"/>
              <a:t> </a:t>
            </a:r>
            <a:r>
              <a:rPr lang="en-GB" baseline="0" err="1" smtClean="0"/>
              <a:t>king.send</a:t>
            </a:r>
            <a:r>
              <a:rPr lang="en-GB" baseline="0" smtClean="0"/>
              <a:t> porta con se TROPPO POCO gas e </a:t>
            </a:r>
            <a:r>
              <a:rPr lang="en-GB" baseline="0" err="1" smtClean="0"/>
              <a:t>il</a:t>
            </a:r>
            <a:r>
              <a:rPr lang="en-GB" baseline="0" smtClean="0"/>
              <a:t> </a:t>
            </a:r>
            <a:r>
              <a:rPr lang="en-GB" baseline="0" err="1" smtClean="0"/>
              <a:t>ricevente</a:t>
            </a:r>
            <a:r>
              <a:rPr lang="en-GB" baseline="0" smtClean="0"/>
              <a:t> ha un </a:t>
            </a:r>
            <a:r>
              <a:rPr lang="en-GB" baseline="0" err="1" smtClean="0"/>
              <a:t>fallback</a:t>
            </a:r>
            <a:r>
              <a:rPr lang="en-GB" baseline="0" smtClean="0"/>
              <a:t> </a:t>
            </a:r>
            <a:r>
              <a:rPr lang="en-GB" baseline="0" err="1" smtClean="0"/>
              <a:t>costoso</a:t>
            </a:r>
            <a:r>
              <a:rPr lang="en-GB" baseline="0" smtClean="0"/>
              <a:t> (</a:t>
            </a:r>
            <a:r>
              <a:rPr lang="en-GB" baseline="0" err="1" smtClean="0"/>
              <a:t>quindi</a:t>
            </a:r>
            <a:r>
              <a:rPr lang="en-GB" baseline="0" smtClean="0"/>
              <a:t> </a:t>
            </a:r>
            <a:r>
              <a:rPr lang="en-GB" baseline="0" err="1" smtClean="0"/>
              <a:t>il</a:t>
            </a:r>
            <a:r>
              <a:rPr lang="en-GB" baseline="0" smtClean="0"/>
              <a:t> gas non </a:t>
            </a:r>
            <a:r>
              <a:rPr lang="en-GB" baseline="0" err="1" smtClean="0"/>
              <a:t>è</a:t>
            </a:r>
            <a:r>
              <a:rPr lang="en-GB" baseline="0" smtClean="0"/>
              <a:t> </a:t>
            </a:r>
            <a:r>
              <a:rPr lang="en-GB" baseline="0" err="1" smtClean="0"/>
              <a:t>sufficiente</a:t>
            </a:r>
            <a:r>
              <a:rPr lang="en-GB" baseline="0" smtClean="0"/>
              <a:t> per far partier la </a:t>
            </a:r>
            <a:r>
              <a:rPr lang="en-GB" baseline="0" err="1" smtClean="0"/>
              <a:t>transazione</a:t>
            </a:r>
            <a:r>
              <a:rPr lang="en-GB" baseline="0" smtClean="0"/>
              <a:t>) la </a:t>
            </a:r>
            <a:r>
              <a:rPr lang="en-GB" baseline="0" err="1" smtClean="0"/>
              <a:t>compensazione</a:t>
            </a:r>
            <a:r>
              <a:rPr lang="en-GB" baseline="0" smtClean="0"/>
              <a:t> </a:t>
            </a:r>
            <a:r>
              <a:rPr lang="en-GB" baseline="0" err="1" smtClean="0"/>
              <a:t>rimane</a:t>
            </a:r>
            <a:r>
              <a:rPr lang="en-GB" baseline="0" smtClean="0"/>
              <a:t> al </a:t>
            </a:r>
            <a:r>
              <a:rPr lang="en-GB" baseline="0" err="1" smtClean="0"/>
              <a:t>contratto</a:t>
            </a:r>
            <a:r>
              <a:rPr lang="en-GB" baseline="0" smtClean="0"/>
              <a:t>.</a:t>
            </a:r>
          </a:p>
          <a:p>
            <a:pPr marL="0" lvl="0" indent="0">
              <a:buNone/>
            </a:pPr>
            <a:r>
              <a:rPr lang="en-GB" baseline="0" err="1" smtClean="0"/>
              <a:t>Questo</a:t>
            </a:r>
            <a:r>
              <a:rPr lang="en-GB" baseline="0" smtClean="0"/>
              <a:t> </a:t>
            </a:r>
            <a:r>
              <a:rPr lang="en-GB" baseline="0" err="1" smtClean="0"/>
              <a:t>principlamente</a:t>
            </a:r>
            <a:r>
              <a:rPr lang="en-GB" baseline="0" smtClean="0"/>
              <a:t> </a:t>
            </a:r>
            <a:r>
              <a:rPr lang="en-GB" baseline="0" err="1" smtClean="0"/>
              <a:t>dovuto</a:t>
            </a:r>
            <a:r>
              <a:rPr lang="en-GB" baseline="0" smtClean="0"/>
              <a:t> dal </a:t>
            </a:r>
            <a:r>
              <a:rPr lang="en-GB" baseline="0" err="1" smtClean="0"/>
              <a:t>fatto</a:t>
            </a:r>
            <a:r>
              <a:rPr lang="en-GB" baseline="0" smtClean="0"/>
              <a:t> </a:t>
            </a:r>
            <a:r>
              <a:rPr lang="en-GB" baseline="0" err="1" smtClean="0"/>
              <a:t>che</a:t>
            </a:r>
            <a:r>
              <a:rPr lang="en-GB" baseline="0" smtClean="0"/>
              <a:t> non viene </a:t>
            </a:r>
            <a:r>
              <a:rPr lang="en-GB" baseline="0" err="1" smtClean="0"/>
              <a:t>controllato</a:t>
            </a:r>
            <a:r>
              <a:rPr lang="en-GB" baseline="0" smtClean="0"/>
              <a:t> </a:t>
            </a:r>
            <a:r>
              <a:rPr lang="en-GB" baseline="0" err="1" smtClean="0"/>
              <a:t>il</a:t>
            </a:r>
            <a:r>
              <a:rPr lang="en-GB" baseline="0" smtClean="0"/>
              <a:t> RETURN di </a:t>
            </a:r>
            <a:r>
              <a:rPr lang="en-GB" baseline="0" err="1" smtClean="0"/>
              <a:t>king.send</a:t>
            </a:r>
            <a:r>
              <a:rPr lang="en-GB" baseline="0" smtClean="0"/>
              <a:t>(compensation). </a:t>
            </a:r>
          </a:p>
          <a:p>
            <a:pPr marL="0" lvl="0" indent="0">
              <a:buNone/>
            </a:pPr>
            <a:endParaRPr lang="en-GB" baseline="0" smtClean="0"/>
          </a:p>
          <a:p>
            <a:pPr marL="0" lvl="0" indent="0">
              <a:buNone/>
            </a:pPr>
            <a:r>
              <a:rPr lang="en-GB" baseline="0" smtClean="0"/>
              <a:t>----------------------------</a:t>
            </a:r>
          </a:p>
          <a:p>
            <a:pPr marL="0" lvl="0" indent="0">
              <a:buNone/>
            </a:pPr>
            <a:r>
              <a:rPr lang="en-GB" baseline="0" smtClean="0"/>
              <a:t>SECOND ATTACK</a:t>
            </a:r>
          </a:p>
          <a:p>
            <a:pPr marL="0" lvl="0" indent="0">
              <a:buNone/>
            </a:pPr>
            <a:endParaRPr lang="en-GB" baseline="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smtClean="0">
                <a:solidFill>
                  <a:schemeClr val="tx1"/>
                </a:solidFill>
                <a:effectLst/>
                <a:latin typeface="+mn-lt"/>
                <a:ea typeface="+mn-ea"/>
                <a:cs typeface="+mn-cs"/>
              </a:rPr>
              <a:t>Consider an attacker Mallory, whose </a:t>
            </a:r>
            <a:r>
              <a:rPr lang="en-GB" sz="1200" kern="1200" err="1" smtClean="0">
                <a:solidFill>
                  <a:schemeClr val="tx1"/>
                </a:solidFill>
                <a:effectLst/>
                <a:latin typeface="+mn-lt"/>
                <a:ea typeface="+mn-ea"/>
                <a:cs typeface="+mn-cs"/>
              </a:rPr>
              <a:t>fallback</a:t>
            </a:r>
            <a:r>
              <a:rPr lang="en-GB" sz="1200" kern="1200" smtClean="0">
                <a:solidFill>
                  <a:schemeClr val="tx1"/>
                </a:solidFill>
                <a:effectLst/>
                <a:latin typeface="+mn-lt"/>
                <a:ea typeface="+mn-ea"/>
                <a:cs typeface="+mn-cs"/>
              </a:rPr>
              <a:t> just throws an exception. The hacker calls </a:t>
            </a:r>
            <a:r>
              <a:rPr lang="en-GB" sz="1200" kern="1200" err="1" smtClean="0">
                <a:solidFill>
                  <a:schemeClr val="tx1"/>
                </a:solidFill>
                <a:effectLst/>
                <a:latin typeface="+mn-lt"/>
                <a:ea typeface="+mn-ea"/>
                <a:cs typeface="+mn-cs"/>
              </a:rPr>
              <a:t>unseatKing</a:t>
            </a:r>
            <a:r>
              <a:rPr lang="en-GB" sz="1200" kern="1200" smtClean="0">
                <a:solidFill>
                  <a:schemeClr val="tx1"/>
                </a:solidFill>
                <a:effectLst/>
                <a:latin typeface="+mn-lt"/>
                <a:ea typeface="+mn-ea"/>
                <a:cs typeface="+mn-cs"/>
              </a:rPr>
              <a:t> with the right amount of ether, so that Mallory becomes the new king.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smtClean="0">
                <a:solidFill>
                  <a:schemeClr val="tx1"/>
                </a:solidFill>
                <a:effectLst/>
                <a:latin typeface="+mn-lt"/>
                <a:ea typeface="+mn-ea"/>
                <a:cs typeface="+mn-cs"/>
              </a:rPr>
              <a:t>At this point, nobody else can get her crown, since every time </a:t>
            </a:r>
            <a:r>
              <a:rPr lang="en-GB" sz="1200" kern="1200" err="1" smtClean="0">
                <a:solidFill>
                  <a:schemeClr val="tx1"/>
                </a:solidFill>
                <a:effectLst/>
                <a:latin typeface="+mn-lt"/>
                <a:ea typeface="+mn-ea"/>
                <a:cs typeface="+mn-cs"/>
              </a:rPr>
              <a:t>KotET</a:t>
            </a:r>
            <a:r>
              <a:rPr lang="en-GB" sz="1200" kern="1200" smtClean="0">
                <a:solidFill>
                  <a:schemeClr val="tx1"/>
                </a:solidFill>
                <a:effectLst/>
                <a:latin typeface="+mn-lt"/>
                <a:ea typeface="+mn-ea"/>
                <a:cs typeface="+mn-cs"/>
              </a:rPr>
              <a:t> tries to send the compensation to Mallory, her </a:t>
            </a:r>
            <a:r>
              <a:rPr lang="en-GB" sz="1200" kern="1200" err="1" smtClean="0">
                <a:solidFill>
                  <a:schemeClr val="tx1"/>
                </a:solidFill>
                <a:effectLst/>
                <a:latin typeface="+mn-lt"/>
                <a:ea typeface="+mn-ea"/>
                <a:cs typeface="+mn-cs"/>
              </a:rPr>
              <a:t>fallback</a:t>
            </a:r>
            <a:r>
              <a:rPr lang="en-GB" sz="1200" kern="1200" smtClean="0">
                <a:solidFill>
                  <a:schemeClr val="tx1"/>
                </a:solidFill>
                <a:effectLst/>
                <a:latin typeface="+mn-lt"/>
                <a:ea typeface="+mn-ea"/>
                <a:cs typeface="+mn-cs"/>
              </a:rPr>
              <a:t> throws an exception, preventing the coronation to succeed. </a:t>
            </a:r>
            <a:endParaRPr lang="en-GB" smtClean="0"/>
          </a:p>
          <a:p>
            <a:pPr marL="0" lvl="0" indent="0">
              <a:buNone/>
            </a:pPr>
            <a:endParaRPr lang="en-GB" baseline="0" smtClean="0"/>
          </a:p>
          <a:p>
            <a:pPr marL="0" lvl="0" indent="0">
              <a:buNone/>
            </a:pPr>
            <a:r>
              <a:rPr lang="en-GB" baseline="0" err="1" smtClean="0"/>
              <a:t>Chiami</a:t>
            </a:r>
            <a:r>
              <a:rPr lang="en-GB" baseline="0" smtClean="0"/>
              <a:t> </a:t>
            </a:r>
            <a:r>
              <a:rPr lang="en-GB" baseline="0" err="1" smtClean="0"/>
              <a:t>unseatKing</a:t>
            </a:r>
            <a:r>
              <a:rPr lang="en-GB" baseline="0" smtClean="0"/>
              <a:t> e </a:t>
            </a:r>
            <a:r>
              <a:rPr lang="en-GB" baseline="0" err="1" smtClean="0"/>
              <a:t>diventi</a:t>
            </a:r>
            <a:r>
              <a:rPr lang="en-GB" baseline="0" smtClean="0"/>
              <a:t> KING</a:t>
            </a:r>
          </a:p>
          <a:p>
            <a:pPr marL="0" lvl="0" indent="0">
              <a:buNone/>
            </a:pPr>
            <a:r>
              <a:rPr lang="en-GB" baseline="0" err="1" smtClean="0"/>
              <a:t>Qualcun’altro</a:t>
            </a:r>
            <a:r>
              <a:rPr lang="en-GB" baseline="0" smtClean="0"/>
              <a:t> </a:t>
            </a:r>
            <a:r>
              <a:rPr lang="en-GB" baseline="0" err="1" smtClean="0"/>
              <a:t>vuole</a:t>
            </a:r>
            <a:r>
              <a:rPr lang="en-GB" baseline="0" smtClean="0"/>
              <a:t> </a:t>
            </a:r>
            <a:r>
              <a:rPr lang="en-GB" baseline="0" err="1" smtClean="0"/>
              <a:t>diventare</a:t>
            </a:r>
            <a:r>
              <a:rPr lang="en-GB" baseline="0" smtClean="0"/>
              <a:t> king -&gt; </a:t>
            </a:r>
            <a:r>
              <a:rPr lang="en-GB" baseline="0" err="1" smtClean="0"/>
              <a:t>quindi</a:t>
            </a:r>
            <a:r>
              <a:rPr lang="en-GB" baseline="0" smtClean="0"/>
              <a:t> viene </a:t>
            </a:r>
            <a:r>
              <a:rPr lang="en-GB" baseline="0" err="1" smtClean="0"/>
              <a:t>provata</a:t>
            </a:r>
            <a:r>
              <a:rPr lang="en-GB" baseline="0" smtClean="0"/>
              <a:t> di </a:t>
            </a:r>
            <a:r>
              <a:rPr lang="en-GB" baseline="0" err="1" smtClean="0"/>
              <a:t>mandare</a:t>
            </a:r>
            <a:r>
              <a:rPr lang="en-GB" baseline="0" smtClean="0"/>
              <a:t> la compensation a Mallory -&gt; </a:t>
            </a:r>
            <a:r>
              <a:rPr lang="en-GB" baseline="0" err="1" smtClean="0"/>
              <a:t>entra</a:t>
            </a:r>
            <a:r>
              <a:rPr lang="en-GB" baseline="0" smtClean="0"/>
              <a:t> in </a:t>
            </a:r>
            <a:r>
              <a:rPr lang="en-GB" baseline="0" err="1" smtClean="0"/>
              <a:t>gioco</a:t>
            </a:r>
            <a:r>
              <a:rPr lang="en-GB" baseline="0" smtClean="0"/>
              <a:t> </a:t>
            </a:r>
            <a:r>
              <a:rPr lang="en-GB" baseline="0" err="1" smtClean="0"/>
              <a:t>il</a:t>
            </a:r>
            <a:r>
              <a:rPr lang="en-GB" baseline="0" smtClean="0"/>
              <a:t> </a:t>
            </a:r>
            <a:r>
              <a:rPr lang="en-GB" baseline="0" err="1" smtClean="0"/>
              <a:t>Fallback</a:t>
            </a:r>
            <a:r>
              <a:rPr lang="en-GB" baseline="0" smtClean="0"/>
              <a:t> </a:t>
            </a:r>
            <a:r>
              <a:rPr lang="en-GB" baseline="0" err="1" smtClean="0"/>
              <a:t>che</a:t>
            </a:r>
            <a:r>
              <a:rPr lang="en-GB" baseline="0" smtClean="0"/>
              <a:t> viene </a:t>
            </a:r>
            <a:r>
              <a:rPr lang="en-GB" baseline="0" err="1" smtClean="0"/>
              <a:t>chiamato</a:t>
            </a:r>
            <a:r>
              <a:rPr lang="en-GB" baseline="0" smtClean="0"/>
              <a:t> e -&gt; throw -&gt; </a:t>
            </a:r>
            <a:r>
              <a:rPr lang="en-GB" baseline="0" err="1" smtClean="0"/>
              <a:t>nessuno</a:t>
            </a:r>
            <a:r>
              <a:rPr lang="en-GB" baseline="0" smtClean="0"/>
              <a:t> </a:t>
            </a:r>
            <a:r>
              <a:rPr lang="en-GB" baseline="0" err="1" smtClean="0"/>
              <a:t>sarà</a:t>
            </a:r>
            <a:r>
              <a:rPr lang="en-GB" baseline="0" smtClean="0"/>
              <a:t> </a:t>
            </a:r>
            <a:r>
              <a:rPr lang="en-GB" baseline="0" err="1" smtClean="0"/>
              <a:t>mai</a:t>
            </a:r>
            <a:r>
              <a:rPr lang="en-GB" baseline="0" smtClean="0"/>
              <a:t> </a:t>
            </a:r>
            <a:r>
              <a:rPr lang="en-GB" baseline="0" err="1" smtClean="0"/>
              <a:t>coronato</a:t>
            </a:r>
            <a:endParaRPr lang="en-GB" baseline="0" smtClean="0"/>
          </a:p>
          <a:p>
            <a:pPr marL="0" lvl="0" indent="0">
              <a:buNone/>
            </a:pPr>
            <a:endParaRPr lang="en-GB" baseline="0" smtClean="0"/>
          </a:p>
          <a:p>
            <a:pPr marL="228600" indent="-228600">
              <a:buAutoNum type="arabicPeriod"/>
            </a:pPr>
            <a:endParaRPr lang="en-GB" baseline="0" smtClean="0"/>
          </a:p>
          <a:p>
            <a:pPr marL="228600"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26</a:t>
            </a:fld>
            <a:endParaRPr lang="en-GB"/>
          </a:p>
        </p:txBody>
      </p:sp>
    </p:spTree>
    <p:extLst>
      <p:ext uri="{BB962C8B-B14F-4D97-AF65-F5344CB8AC3E}">
        <p14:creationId xmlns:p14="http://schemas.microsoft.com/office/powerpoint/2010/main" val="9363009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r>
              <a:rPr lang="it-IT" kern="1200" baseline="0" err="1" smtClean="0">
                <a:solidFill>
                  <a:schemeClr val="tx1"/>
                </a:solidFill>
                <a:latin typeface="+mn-lt"/>
                <a:ea typeface="+mn-ea"/>
                <a:cs typeface="+mn-cs"/>
              </a:rPr>
              <a:t>https</a:t>
            </a:r>
            <a:r>
              <a:rPr lang="it-IT" kern="1200" baseline="0" smtClean="0">
                <a:solidFill>
                  <a:schemeClr val="tx1"/>
                </a:solidFill>
                <a:latin typeface="+mn-lt"/>
                <a:ea typeface="+mn-ea"/>
                <a:cs typeface="+mn-cs"/>
              </a:rPr>
              <a:t>://</a:t>
            </a:r>
            <a:r>
              <a:rPr lang="it-IT" kern="1200" baseline="0" err="1" smtClean="0">
                <a:solidFill>
                  <a:schemeClr val="tx1"/>
                </a:solidFill>
                <a:latin typeface="+mn-lt"/>
                <a:ea typeface="+mn-ea"/>
                <a:cs typeface="+mn-cs"/>
              </a:rPr>
              <a:t>www.kingoftheether.com</a:t>
            </a:r>
            <a:r>
              <a:rPr lang="it-IT" kern="1200" baseline="0" smtClean="0">
                <a:solidFill>
                  <a:schemeClr val="tx1"/>
                </a:solidFill>
                <a:latin typeface="+mn-lt"/>
                <a:ea typeface="+mn-ea"/>
                <a:cs typeface="+mn-cs"/>
              </a:rPr>
              <a:t>/</a:t>
            </a:r>
            <a:r>
              <a:rPr lang="it-IT" kern="1200" baseline="0" err="1" smtClean="0">
                <a:solidFill>
                  <a:schemeClr val="tx1"/>
                </a:solidFill>
                <a:latin typeface="+mn-lt"/>
                <a:ea typeface="+mn-ea"/>
                <a:cs typeface="+mn-cs"/>
              </a:rPr>
              <a:t>contract-safety-checklist.html</a:t>
            </a:r>
            <a:endParaRPr lang="it-IT" kern="1200" baseline="0" smtClean="0">
              <a:solidFill>
                <a:schemeClr val="tx1"/>
              </a:solidFill>
              <a:latin typeface="+mn-lt"/>
              <a:ea typeface="+mn-ea"/>
              <a:cs typeface="+mn-cs"/>
            </a:endParaRPr>
          </a:p>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en-GB" baseline="0" smtClean="0"/>
          </a:p>
          <a:p>
            <a:r>
              <a:rPr lang="it-IT" sz="1200" kern="1200" smtClean="0">
                <a:solidFill>
                  <a:schemeClr val="tx1"/>
                </a:solidFill>
                <a:latin typeface="+mn-lt"/>
                <a:ea typeface="+mn-ea"/>
                <a:cs typeface="+mn-cs"/>
              </a:rPr>
              <a:t>An </a:t>
            </a:r>
            <a:r>
              <a:rPr lang="it-IT" sz="1200" u="sng" kern="1200" smtClean="0">
                <a:solidFill>
                  <a:schemeClr val="tx1"/>
                </a:solidFill>
                <a:latin typeface="+mn-lt"/>
                <a:ea typeface="+mn-ea"/>
                <a:cs typeface="+mn-cs"/>
                <a:hlinkClick r:id="rId3"/>
              </a:rPr>
              <a:t>earlier version of King of the Ether suffered from </a:t>
            </a:r>
            <a:r>
              <a:rPr lang="it-IT" sz="1200" u="sng" kern="1200" smtClean="0">
                <a:solidFill>
                  <a:schemeClr val="tx1"/>
                </a:solidFill>
                <a:latin typeface="+mn-lt"/>
                <a:ea typeface="+mn-ea"/>
                <a:cs typeface="+mn-cs"/>
                <a:hlinkClick r:id="rId4"/>
              </a:rPr>
              <a:t>failure to send compensation payments to wallet contracts created by older versions of the Mist Ethereum Wallet.</a:t>
            </a:r>
          </a:p>
          <a:p>
            <a:r>
              <a:rPr lang="it-IT" sz="1200" kern="1200" err="1" smtClean="0">
                <a:solidFill>
                  <a:schemeClr val="tx1"/>
                </a:solidFill>
                <a:latin typeface="+mn-lt"/>
                <a:ea typeface="+mn-ea"/>
                <a:cs typeface="+mn-cs"/>
              </a:rPr>
              <a:t>We</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have</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mitigated</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against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this</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risk</a:t>
            </a:r>
            <a:r>
              <a:rPr lang="it-IT" sz="1200" kern="1200" smtClean="0">
                <a:solidFill>
                  <a:schemeClr val="tx1"/>
                </a:solidFill>
                <a:latin typeface="+mn-lt"/>
                <a:ea typeface="+mn-ea"/>
                <a:cs typeface="+mn-cs"/>
              </a:rPr>
              <a:t> by:</a:t>
            </a:r>
          </a:p>
          <a:p>
            <a:r>
              <a:rPr lang="it-IT" sz="1200" kern="1200" smtClean="0">
                <a:solidFill>
                  <a:schemeClr val="tx1"/>
                </a:solidFill>
                <a:latin typeface="+mn-lt"/>
                <a:ea typeface="+mn-ea"/>
                <a:cs typeface="+mn-cs"/>
              </a:rPr>
              <a:t>POSSIBLE SOLUTIONS TO CHECK THE</a:t>
            </a:r>
            <a:r>
              <a:rPr lang="it-IT" sz="1200" kern="1200" baseline="0" smtClean="0">
                <a:solidFill>
                  <a:schemeClr val="tx1"/>
                </a:solidFill>
                <a:latin typeface="+mn-lt"/>
                <a:ea typeface="+mn-ea"/>
                <a:cs typeface="+mn-cs"/>
              </a:rPr>
              <a:t> KING.SEND</a:t>
            </a:r>
          </a:p>
          <a:p>
            <a:endParaRPr lang="it-IT" sz="1200" kern="120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err="1" smtClean="0">
                <a:solidFill>
                  <a:schemeClr val="tx1"/>
                </a:solidFill>
                <a:latin typeface="+mn-lt"/>
                <a:ea typeface="+mn-ea"/>
                <a:cs typeface="+mn-cs"/>
              </a:rPr>
              <a:t>Including</a:t>
            </a:r>
            <a:r>
              <a:rPr lang="it-IT" sz="1200" kern="1200" smtClean="0">
                <a:solidFill>
                  <a:schemeClr val="tx1"/>
                </a:solidFill>
                <a:latin typeface="+mn-lt"/>
                <a:ea typeface="+mn-ea"/>
                <a:cs typeface="+mn-cs"/>
              </a:rPr>
              <a:t> a </a:t>
            </a:r>
            <a:r>
              <a:rPr lang="it-IT" sz="1200" kern="1200" err="1" smtClean="0">
                <a:solidFill>
                  <a:schemeClr val="tx1"/>
                </a:solidFill>
                <a:latin typeface="+mn-lt"/>
                <a:ea typeface="+mn-ea"/>
                <a:cs typeface="+mn-cs"/>
              </a:rPr>
              <a:t>reasonable</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amount</a:t>
            </a:r>
            <a:r>
              <a:rPr lang="it-IT" sz="1200" kern="1200" smtClean="0">
                <a:solidFill>
                  <a:schemeClr val="tx1"/>
                </a:solidFill>
                <a:latin typeface="+mn-lt"/>
                <a:ea typeface="+mn-ea"/>
                <a:cs typeface="+mn-cs"/>
              </a:rPr>
              <a:t> of gas with </a:t>
            </a:r>
            <a:r>
              <a:rPr lang="it-IT" sz="1200" kern="1200" err="1" smtClean="0">
                <a:solidFill>
                  <a:schemeClr val="tx1"/>
                </a:solidFill>
                <a:latin typeface="+mn-lt"/>
                <a:ea typeface="+mn-ea"/>
                <a:cs typeface="+mn-cs"/>
              </a:rPr>
              <a:t>each</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payment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sent</a:t>
            </a:r>
            <a:r>
              <a:rPr lang="it-IT" sz="1200" kern="1200" smtClean="0">
                <a:solidFill>
                  <a:schemeClr val="tx1"/>
                </a:solidFill>
                <a:latin typeface="+mn-lt"/>
                <a:ea typeface="+mn-ea"/>
                <a:cs typeface="+mn-cs"/>
              </a:rPr>
              <a:t>.</a:t>
            </a:r>
          </a:p>
          <a:p>
            <a:r>
              <a:rPr lang="it-IT" sz="1200" kern="1200" err="1" smtClean="0">
                <a:solidFill>
                  <a:schemeClr val="tx1"/>
                </a:solidFill>
                <a:latin typeface="+mn-lt"/>
                <a:ea typeface="+mn-ea"/>
                <a:cs typeface="+mn-cs"/>
              </a:rPr>
              <a:t>If</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sending</a:t>
            </a:r>
            <a:r>
              <a:rPr lang="it-IT" sz="1200" kern="1200" smtClean="0">
                <a:solidFill>
                  <a:schemeClr val="tx1"/>
                </a:solidFill>
                <a:latin typeface="+mn-lt"/>
                <a:ea typeface="+mn-ea"/>
                <a:cs typeface="+mn-cs"/>
              </a:rPr>
              <a:t> a </a:t>
            </a:r>
            <a:r>
              <a:rPr lang="it-IT" sz="1200" kern="1200" err="1" smtClean="0">
                <a:solidFill>
                  <a:schemeClr val="tx1"/>
                </a:solidFill>
                <a:latin typeface="+mn-lt"/>
                <a:ea typeface="+mn-ea"/>
                <a:cs typeface="+mn-cs"/>
              </a:rPr>
              <a:t>compensation</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payment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still</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fails</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we</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detect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this</a:t>
            </a:r>
            <a:r>
              <a:rPr lang="it-IT" sz="1200" kern="1200" smtClean="0">
                <a:solidFill>
                  <a:schemeClr val="tx1"/>
                </a:solidFill>
                <a:latin typeface="+mn-lt"/>
                <a:ea typeface="+mn-ea"/>
                <a:cs typeface="+mn-cs"/>
              </a:rPr>
              <a:t> and ring-fence the funds for the </a:t>
            </a:r>
            <a:r>
              <a:rPr lang="it-IT" sz="1200" kern="1200" err="1" smtClean="0">
                <a:solidFill>
                  <a:schemeClr val="tx1"/>
                </a:solidFill>
                <a:latin typeface="+mn-lt"/>
                <a:ea typeface="+mn-ea"/>
                <a:cs typeface="+mn-cs"/>
              </a:rPr>
              <a:t>recipient</a:t>
            </a:r>
            <a:r>
              <a:rPr lang="it-IT" sz="1200" kern="1200" smtClean="0">
                <a:solidFill>
                  <a:schemeClr val="tx1"/>
                </a:solidFill>
                <a:latin typeface="+mn-lt"/>
                <a:ea typeface="+mn-ea"/>
                <a:cs typeface="+mn-cs"/>
              </a:rPr>
              <a:t> to </a:t>
            </a:r>
            <a:r>
              <a:rPr lang="it-IT" sz="1200" kern="1200" err="1" smtClean="0">
                <a:solidFill>
                  <a:schemeClr val="tx1"/>
                </a:solidFill>
                <a:latin typeface="+mn-lt"/>
                <a:ea typeface="+mn-ea"/>
                <a:cs typeface="+mn-cs"/>
              </a:rPr>
              <a:t>withdraw</a:t>
            </a:r>
            <a:r>
              <a:rPr lang="it-IT" sz="1200" kern="1200" smtClean="0">
                <a:solidFill>
                  <a:schemeClr val="tx1"/>
                </a:solidFill>
                <a:latin typeface="+mn-lt"/>
                <a:ea typeface="+mn-ea"/>
                <a:cs typeface="+mn-cs"/>
              </a:rPr>
              <a:t>.</a:t>
            </a:r>
          </a:p>
          <a:p>
            <a:r>
              <a:rPr lang="it-IT" sz="1200" kern="1200" err="1" smtClean="0">
                <a:solidFill>
                  <a:schemeClr val="tx1"/>
                </a:solidFill>
                <a:latin typeface="+mn-lt"/>
                <a:ea typeface="+mn-ea"/>
                <a:cs typeface="+mn-cs"/>
              </a:rPr>
              <a:t>Running</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several</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functional</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tests</a:t>
            </a:r>
            <a:r>
              <a:rPr lang="it-IT" sz="1200" kern="1200" smtClean="0">
                <a:solidFill>
                  <a:schemeClr val="tx1"/>
                </a:solidFill>
                <a:latin typeface="+mn-lt"/>
                <a:ea typeface="+mn-ea"/>
                <a:cs typeface="+mn-cs"/>
              </a:rPr>
              <a:t> for </a:t>
            </a:r>
            <a:r>
              <a:rPr lang="it-IT" sz="1200" kern="1200" err="1" smtClean="0">
                <a:solidFill>
                  <a:schemeClr val="tx1"/>
                </a:solidFill>
                <a:latin typeface="+mn-lt"/>
                <a:ea typeface="+mn-ea"/>
                <a:cs typeface="+mn-cs"/>
              </a:rPr>
              <a:t>this</a:t>
            </a:r>
            <a:r>
              <a:rPr lang="it-IT" sz="1200" kern="1200" smtClean="0">
                <a:solidFill>
                  <a:schemeClr val="tx1"/>
                </a:solidFill>
                <a:latin typeface="+mn-lt"/>
                <a:ea typeface="+mn-ea"/>
                <a:cs typeface="+mn-cs"/>
              </a:rPr>
              <a:t> scenario - </a:t>
            </a:r>
            <a:r>
              <a:rPr lang="it-IT" sz="1200" kern="1200" err="1" smtClean="0">
                <a:solidFill>
                  <a:schemeClr val="tx1"/>
                </a:solidFill>
                <a:latin typeface="+mn-lt"/>
                <a:ea typeface="+mn-ea"/>
                <a:cs typeface="+mn-cs"/>
              </a:rPr>
              <a:t>see</a:t>
            </a:r>
            <a:r>
              <a:rPr lang="it-IT" sz="1200" kern="1200" smtClean="0">
                <a:solidFill>
                  <a:schemeClr val="tx1"/>
                </a:solidFill>
                <a:latin typeface="+mn-lt"/>
                <a:ea typeface="+mn-ea"/>
                <a:cs typeface="+mn-cs"/>
              </a:rPr>
              <a:t> e.g. "</a:t>
            </a:r>
            <a:r>
              <a:rPr lang="it-IT" sz="1200" kern="1200" err="1" smtClean="0">
                <a:solidFill>
                  <a:schemeClr val="tx1"/>
                </a:solidFill>
                <a:latin typeface="+mn-lt"/>
                <a:ea typeface="+mn-ea"/>
                <a:cs typeface="+mn-cs"/>
              </a:rPr>
              <a:t>Compensation</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payment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failure</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detected</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when</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sending</a:t>
            </a:r>
            <a:r>
              <a:rPr lang="it-IT" sz="1200" kern="1200" smtClean="0">
                <a:solidFill>
                  <a:schemeClr val="tx1"/>
                </a:solidFill>
                <a:latin typeface="+mn-lt"/>
                <a:ea typeface="+mn-ea"/>
                <a:cs typeface="+mn-cs"/>
              </a:rPr>
              <a:t> to a </a:t>
            </a:r>
            <a:r>
              <a:rPr lang="it-IT" sz="1200" kern="1200" err="1" smtClean="0">
                <a:solidFill>
                  <a:schemeClr val="tx1"/>
                </a:solidFill>
                <a:latin typeface="+mn-lt"/>
                <a:ea typeface="+mn-ea"/>
                <a:cs typeface="+mn-cs"/>
              </a:rPr>
              <a:t>very</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expensive</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wallet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contract</a:t>
            </a:r>
            <a:r>
              <a:rPr lang="it-IT" sz="1200" kern="1200" smtClean="0">
                <a:solidFill>
                  <a:schemeClr val="tx1"/>
                </a:solidFill>
                <a:latin typeface="+mn-lt"/>
                <a:ea typeface="+mn-ea"/>
                <a:cs typeface="+mn-cs"/>
              </a:rPr>
              <a:t>" and "</a:t>
            </a:r>
            <a:r>
              <a:rPr lang="it-IT" sz="1200" kern="1200" err="1" smtClean="0">
                <a:solidFill>
                  <a:schemeClr val="tx1"/>
                </a:solidFill>
                <a:latin typeface="+mn-lt"/>
                <a:ea typeface="+mn-ea"/>
                <a:cs typeface="+mn-cs"/>
              </a:rPr>
              <a:t>Successfully</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resend</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failed</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compensation</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payment</a:t>
            </a:r>
            <a:r>
              <a:rPr lang="it-IT" sz="1200" kern="1200" smtClean="0">
                <a:solidFill>
                  <a:schemeClr val="tx1"/>
                </a:solidFill>
                <a:latin typeface="+mn-lt"/>
                <a:ea typeface="+mn-ea"/>
                <a:cs typeface="+mn-cs"/>
              </a:rPr>
              <a:t>" in </a:t>
            </a:r>
            <a:r>
              <a:rPr lang="it-IT" sz="1200" kern="1200" err="1" smtClean="0">
                <a:solidFill>
                  <a:schemeClr val="tx1"/>
                </a:solidFill>
                <a:latin typeface="+mn-lt"/>
                <a:ea typeface="+mn-ea"/>
                <a:cs typeface="+mn-cs"/>
              </a:rPr>
              <a:t>our</a:t>
            </a:r>
            <a:r>
              <a:rPr lang="it-IT" sz="1200" kern="1200" smtClean="0">
                <a:solidFill>
                  <a:schemeClr val="tx1"/>
                </a:solidFill>
                <a:latin typeface="+mn-lt"/>
                <a:ea typeface="+mn-ea"/>
                <a:cs typeface="+mn-cs"/>
              </a:rPr>
              <a:t> </a:t>
            </a:r>
            <a:r>
              <a:rPr lang="it-IT" sz="1200" u="sng" kern="1200" smtClean="0">
                <a:solidFill>
                  <a:schemeClr val="tx1"/>
                </a:solidFill>
                <a:latin typeface="+mn-lt"/>
                <a:ea typeface="+mn-ea"/>
                <a:cs typeface="+mn-cs"/>
                <a:hlinkClick r:id="rId5"/>
              </a:rPr>
              <a:t>on-chain test report.</a:t>
            </a:r>
            <a:endParaRPr lang="it-IT" sz="1200" u="sng" kern="1200" smtClean="0">
              <a:solidFill>
                <a:schemeClr val="tx1"/>
              </a:solidFill>
              <a:latin typeface="+mn-lt"/>
              <a:ea typeface="+mn-ea"/>
              <a:cs typeface="+mn-cs"/>
            </a:endParaRPr>
          </a:p>
          <a:p>
            <a:endParaRPr lang="it-IT" sz="1200" u="sng" kern="1200" baseline="0" smtClean="0">
              <a:solidFill>
                <a:schemeClr val="tx1"/>
              </a:solidFill>
              <a:latin typeface="+mn-lt"/>
              <a:ea typeface="+mn-ea"/>
              <a:cs typeface="+mn-cs"/>
            </a:endParaRPr>
          </a:p>
          <a:p>
            <a:r>
              <a:rPr lang="it-IT" sz="1200" u="sng" kern="1200" baseline="0" smtClean="0">
                <a:solidFill>
                  <a:schemeClr val="tx1"/>
                </a:solidFill>
                <a:latin typeface="+mn-lt"/>
                <a:ea typeface="+mn-ea"/>
                <a:cs typeface="+mn-cs"/>
              </a:rPr>
              <a:t>------------------------------------------</a:t>
            </a:r>
          </a:p>
          <a:p>
            <a:endParaRPr lang="it-IT" sz="1200" u="sng" kern="1200" baseline="0" smtClean="0">
              <a:solidFill>
                <a:schemeClr val="tx1"/>
              </a:solidFill>
              <a:latin typeface="+mn-lt"/>
              <a:ea typeface="+mn-ea"/>
              <a:cs typeface="+mn-cs"/>
            </a:endParaRPr>
          </a:p>
          <a:p>
            <a:r>
              <a:rPr lang="it-IT" sz="1200" kern="1200" err="1" smtClean="0">
                <a:solidFill>
                  <a:schemeClr val="tx1"/>
                </a:solidFill>
                <a:latin typeface="+mn-lt"/>
                <a:ea typeface="+mn-ea"/>
                <a:cs typeface="+mn-cs"/>
              </a:rPr>
              <a:t>All</a:t>
            </a:r>
            <a:r>
              <a:rPr lang="it-IT" sz="1200" kern="1200" smtClean="0">
                <a:solidFill>
                  <a:schemeClr val="tx1"/>
                </a:solidFill>
                <a:latin typeface="+mn-lt"/>
                <a:ea typeface="+mn-ea"/>
                <a:cs typeface="+mn-cs"/>
              </a:rPr>
              <a:t> code and data on the </a:t>
            </a:r>
            <a:r>
              <a:rPr lang="it-IT" sz="1200" kern="1200" err="1" smtClean="0">
                <a:solidFill>
                  <a:schemeClr val="tx1"/>
                </a:solidFill>
                <a:latin typeface="+mn-lt"/>
                <a:ea typeface="+mn-ea"/>
                <a:cs typeface="+mn-cs"/>
              </a:rPr>
              <a:t>blockchain</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is</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visible</a:t>
            </a:r>
            <a:r>
              <a:rPr lang="it-IT" sz="1200" kern="1200" smtClean="0">
                <a:solidFill>
                  <a:schemeClr val="tx1"/>
                </a:solidFill>
                <a:latin typeface="+mn-lt"/>
                <a:ea typeface="+mn-ea"/>
                <a:cs typeface="+mn-cs"/>
              </a:rPr>
              <a:t> by </a:t>
            </a:r>
            <a:r>
              <a:rPr lang="it-IT" sz="1200" kern="1200" err="1" smtClean="0">
                <a:solidFill>
                  <a:schemeClr val="tx1"/>
                </a:solidFill>
                <a:latin typeface="+mn-lt"/>
                <a:ea typeface="+mn-ea"/>
                <a:cs typeface="+mn-cs"/>
              </a:rPr>
              <a:t>anyone</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even</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if</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not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marked</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as</a:t>
            </a:r>
            <a:r>
              <a:rPr lang="it-IT" sz="1200" kern="1200" smtClean="0">
                <a:solidFill>
                  <a:schemeClr val="tx1"/>
                </a:solidFill>
                <a:latin typeface="+mn-lt"/>
                <a:ea typeface="+mn-ea"/>
                <a:cs typeface="+mn-cs"/>
              </a:rPr>
              <a:t> "public" in </a:t>
            </a:r>
            <a:r>
              <a:rPr lang="it-IT" sz="1200" kern="1200" err="1" smtClean="0">
                <a:solidFill>
                  <a:schemeClr val="tx1"/>
                </a:solidFill>
                <a:latin typeface="+mn-lt"/>
                <a:ea typeface="+mn-ea"/>
                <a:cs typeface="+mn-cs"/>
              </a:rPr>
              <a:t>Solidity</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Contracts</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that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attempt</a:t>
            </a:r>
            <a:r>
              <a:rPr lang="it-IT" sz="1200" kern="1200" smtClean="0">
                <a:solidFill>
                  <a:schemeClr val="tx1"/>
                </a:solidFill>
                <a:latin typeface="+mn-lt"/>
                <a:ea typeface="+mn-ea"/>
                <a:cs typeface="+mn-cs"/>
              </a:rPr>
              <a:t> to </a:t>
            </a:r>
            <a:r>
              <a:rPr lang="it-IT" sz="1200" kern="1200" err="1" smtClean="0">
                <a:solidFill>
                  <a:schemeClr val="tx1"/>
                </a:solidFill>
                <a:latin typeface="+mn-lt"/>
                <a:ea typeface="+mn-ea"/>
                <a:cs typeface="+mn-cs"/>
              </a:rPr>
              <a:t>rely</a:t>
            </a:r>
            <a:r>
              <a:rPr lang="it-IT" sz="1200" kern="1200" smtClean="0">
                <a:solidFill>
                  <a:schemeClr val="tx1"/>
                </a:solidFill>
                <a:latin typeface="+mn-lt"/>
                <a:ea typeface="+mn-ea"/>
                <a:cs typeface="+mn-cs"/>
              </a:rPr>
              <a:t> on </a:t>
            </a:r>
            <a:r>
              <a:rPr lang="it-IT" sz="1200" kern="1200" err="1" smtClean="0">
                <a:solidFill>
                  <a:schemeClr val="tx1"/>
                </a:solidFill>
                <a:latin typeface="+mn-lt"/>
                <a:ea typeface="+mn-ea"/>
                <a:cs typeface="+mn-cs"/>
              </a:rPr>
              <a:t>keeping</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keys</a:t>
            </a:r>
            <a:r>
              <a:rPr lang="it-IT" sz="1200" kern="1200" smtClean="0">
                <a:solidFill>
                  <a:schemeClr val="tx1"/>
                </a:solidFill>
                <a:latin typeface="+mn-lt"/>
                <a:ea typeface="+mn-ea"/>
                <a:cs typeface="+mn-cs"/>
              </a:rPr>
              <a:t> or </a:t>
            </a:r>
            <a:r>
              <a:rPr lang="it-IT" sz="1200" kern="1200" err="1" smtClean="0">
                <a:solidFill>
                  <a:schemeClr val="tx1"/>
                </a:solidFill>
                <a:latin typeface="+mn-lt"/>
                <a:ea typeface="+mn-ea"/>
                <a:cs typeface="+mn-cs"/>
              </a:rPr>
              <a:t>behaviour</a:t>
            </a:r>
            <a:r>
              <a:rPr lang="it-IT" sz="1200" kern="1200" smtClean="0">
                <a:solidFill>
                  <a:schemeClr val="tx1"/>
                </a:solidFill>
                <a:latin typeface="+mn-lt"/>
                <a:ea typeface="+mn-ea"/>
                <a:cs typeface="+mn-cs"/>
              </a:rPr>
              <a:t> secret are in for a </a:t>
            </a:r>
            <a:r>
              <a:rPr lang="it-IT" sz="1200" kern="1200" err="1" smtClean="0">
                <a:solidFill>
                  <a:schemeClr val="tx1"/>
                </a:solidFill>
                <a:latin typeface="+mn-lt"/>
                <a:ea typeface="+mn-ea"/>
                <a:cs typeface="+mn-cs"/>
              </a:rPr>
              <a:t>surpsise</a:t>
            </a:r>
            <a:r>
              <a:rPr lang="it-IT" sz="1200" kern="1200" smtClean="0">
                <a:solidFill>
                  <a:schemeClr val="tx1"/>
                </a:solidFill>
                <a:latin typeface="+mn-lt"/>
                <a:ea typeface="+mn-ea"/>
                <a:cs typeface="+mn-cs"/>
              </a:rPr>
              <a:t>.</a:t>
            </a:r>
          </a:p>
          <a:p>
            <a:r>
              <a:rPr lang="it-IT" sz="1200" kern="1200" err="1" smtClean="0">
                <a:solidFill>
                  <a:schemeClr val="tx1"/>
                </a:solidFill>
                <a:latin typeface="+mn-lt"/>
                <a:ea typeface="+mn-ea"/>
                <a:cs typeface="+mn-cs"/>
              </a:rPr>
              <a:t>We</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have</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mitigated</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against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this</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risk</a:t>
            </a:r>
            <a:r>
              <a:rPr lang="it-IT" sz="1200" kern="1200" smtClean="0">
                <a:solidFill>
                  <a:schemeClr val="tx1"/>
                </a:solidFill>
                <a:latin typeface="+mn-lt"/>
                <a:ea typeface="+mn-ea"/>
                <a:cs typeface="+mn-cs"/>
              </a:rPr>
              <a:t> by:</a:t>
            </a:r>
          </a:p>
          <a:p>
            <a:r>
              <a:rPr lang="it-IT" sz="1200" kern="1200" err="1" smtClean="0">
                <a:solidFill>
                  <a:schemeClr val="tx1"/>
                </a:solidFill>
                <a:latin typeface="+mn-lt"/>
                <a:ea typeface="+mn-ea"/>
                <a:cs typeface="+mn-cs"/>
              </a:rPr>
              <a:t>Ensuring</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our</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contracts</a:t>
            </a:r>
            <a:r>
              <a:rPr lang="it-IT" sz="1200" kern="1200" smtClean="0">
                <a:solidFill>
                  <a:schemeClr val="tx1"/>
                </a:solidFill>
                <a:latin typeface="+mn-lt"/>
                <a:ea typeface="+mn-ea"/>
                <a:cs typeface="+mn-cs"/>
              </a:rPr>
              <a:t> do </a:t>
            </a:r>
            <a:r>
              <a:rPr lang="it-IT" sz="1200" kern="1200" err="1" smtClean="0">
                <a:solidFill>
                  <a:schemeClr val="tx1"/>
                </a:solidFill>
                <a:latin typeface="+mn-lt"/>
                <a:ea typeface="+mn-ea"/>
                <a:cs typeface="+mn-cs"/>
              </a:rPr>
              <a:t>not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rely</a:t>
            </a:r>
            <a:r>
              <a:rPr lang="it-IT" sz="1200" kern="1200" smtClean="0">
                <a:solidFill>
                  <a:schemeClr val="tx1"/>
                </a:solidFill>
                <a:latin typeface="+mn-lt"/>
                <a:ea typeface="+mn-ea"/>
                <a:cs typeface="+mn-cs"/>
              </a:rPr>
              <a:t> on </a:t>
            </a:r>
            <a:r>
              <a:rPr lang="it-IT" sz="1200" kern="1200" err="1" smtClean="0">
                <a:solidFill>
                  <a:schemeClr val="tx1"/>
                </a:solidFill>
                <a:latin typeface="+mn-lt"/>
                <a:ea typeface="+mn-ea"/>
                <a:cs typeface="+mn-cs"/>
              </a:rPr>
              <a:t>any</a:t>
            </a:r>
            <a:r>
              <a:rPr lang="it-IT" sz="1200" kern="1200" smtClean="0">
                <a:solidFill>
                  <a:schemeClr val="tx1"/>
                </a:solidFill>
                <a:latin typeface="+mn-lt"/>
                <a:ea typeface="+mn-ea"/>
                <a:cs typeface="+mn-cs"/>
              </a:rPr>
              <a:t> secret information.</a:t>
            </a:r>
            <a:endParaRPr lang="it-IT" sz="1200" u="sng" kern="1200" baseline="0" smtClean="0">
              <a:solidFill>
                <a:schemeClr val="tx1"/>
              </a:solidFill>
              <a:latin typeface="+mn-lt"/>
              <a:ea typeface="+mn-ea"/>
              <a:cs typeface="+mn-cs"/>
            </a:endParaRPr>
          </a:p>
          <a:p>
            <a:endParaRPr lang="it-IT" sz="1200" u="sng" kern="1200" baseline="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u="sng" kern="1200" baseline="0" smtClean="0">
                <a:solidFill>
                  <a:schemeClr val="tx1"/>
                </a:solidFill>
                <a:latin typeface="+mn-lt"/>
                <a:ea typeface="+mn-ea"/>
                <a:cs typeface="+mn-cs"/>
              </a:rPr>
              <a:t>------------------------------------------</a:t>
            </a:r>
          </a:p>
          <a:p>
            <a:endParaRPr lang="it-IT" sz="1200" u="sng" kern="1200" baseline="0" smtClean="0">
              <a:solidFill>
                <a:schemeClr val="tx1"/>
              </a:solidFill>
              <a:latin typeface="+mn-lt"/>
              <a:ea typeface="+mn-ea"/>
              <a:cs typeface="+mn-cs"/>
            </a:endParaRPr>
          </a:p>
          <a:p>
            <a:r>
              <a:rPr lang="it-IT" sz="1200" kern="1200" err="1" smtClean="0">
                <a:solidFill>
                  <a:schemeClr val="tx1"/>
                </a:solidFill>
                <a:latin typeface="+mn-lt"/>
                <a:ea typeface="+mn-ea"/>
                <a:cs typeface="+mn-cs"/>
              </a:rPr>
              <a:t>It's</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quite</a:t>
            </a:r>
            <a:r>
              <a:rPr lang="it-IT" sz="1200" kern="1200" smtClean="0">
                <a:solidFill>
                  <a:schemeClr val="tx1"/>
                </a:solidFill>
                <a:latin typeface="+mn-lt"/>
                <a:ea typeface="+mn-ea"/>
                <a:cs typeface="+mn-cs"/>
              </a:rPr>
              <a:t> hard to </a:t>
            </a:r>
            <a:r>
              <a:rPr lang="it-IT" sz="1200" kern="1200" err="1" smtClean="0">
                <a:solidFill>
                  <a:schemeClr val="tx1"/>
                </a:solidFill>
                <a:latin typeface="+mn-lt"/>
                <a:ea typeface="+mn-ea"/>
                <a:cs typeface="+mn-cs"/>
              </a:rPr>
              <a:t>calculate</a:t>
            </a:r>
            <a:r>
              <a:rPr lang="it-IT" sz="1200" kern="1200" smtClean="0">
                <a:solidFill>
                  <a:schemeClr val="tx1"/>
                </a:solidFill>
                <a:latin typeface="+mn-lt"/>
                <a:ea typeface="+mn-ea"/>
                <a:cs typeface="+mn-cs"/>
              </a:rPr>
              <a:t> the maximum </a:t>
            </a:r>
            <a:r>
              <a:rPr lang="it-IT" sz="1200" kern="1200" err="1" smtClean="0">
                <a:solidFill>
                  <a:schemeClr val="tx1"/>
                </a:solidFill>
                <a:latin typeface="+mn-lt"/>
                <a:ea typeface="+mn-ea"/>
                <a:cs typeface="+mn-cs"/>
              </a:rPr>
              <a:t>amount</a:t>
            </a:r>
            <a:r>
              <a:rPr lang="it-IT" sz="1200" kern="1200" smtClean="0">
                <a:solidFill>
                  <a:schemeClr val="tx1"/>
                </a:solidFill>
                <a:latin typeface="+mn-lt"/>
                <a:ea typeface="+mn-ea"/>
                <a:cs typeface="+mn-cs"/>
              </a:rPr>
              <a:t> of gas a </a:t>
            </a:r>
            <a:r>
              <a:rPr lang="it-IT" sz="1200" kern="1200" err="1" smtClean="0">
                <a:solidFill>
                  <a:schemeClr val="tx1"/>
                </a:solidFill>
                <a:latin typeface="+mn-lt"/>
                <a:ea typeface="+mn-ea"/>
                <a:cs typeface="+mn-cs"/>
              </a:rPr>
              <a:t>contract</a:t>
            </a:r>
            <a:r>
              <a:rPr lang="it-IT" sz="1200" kern="1200" smtClean="0">
                <a:solidFill>
                  <a:schemeClr val="tx1"/>
                </a:solidFill>
                <a:latin typeface="+mn-lt"/>
                <a:ea typeface="+mn-ea"/>
                <a:cs typeface="+mn-cs"/>
              </a:rPr>
              <a:t> can use - </a:t>
            </a:r>
            <a:r>
              <a:rPr lang="it-IT" sz="1200" kern="1200" err="1" smtClean="0">
                <a:solidFill>
                  <a:schemeClr val="tx1"/>
                </a:solidFill>
                <a:latin typeface="+mn-lt"/>
                <a:ea typeface="+mn-ea"/>
                <a:cs typeface="+mn-cs"/>
              </a:rPr>
              <a:t>famously</a:t>
            </a:r>
            <a:r>
              <a:rPr lang="it-IT" sz="1200" kern="1200" smtClean="0">
                <a:solidFill>
                  <a:schemeClr val="tx1"/>
                </a:solidFill>
                <a:latin typeface="+mn-lt"/>
                <a:ea typeface="+mn-ea"/>
                <a:cs typeface="+mn-cs"/>
              </a:rPr>
              <a:t> </a:t>
            </a:r>
            <a:r>
              <a:rPr lang="it-IT" sz="1200" u="sng" kern="1200" smtClean="0">
                <a:solidFill>
                  <a:schemeClr val="tx1"/>
                </a:solidFill>
                <a:latin typeface="+mn-lt"/>
                <a:ea typeface="+mn-ea"/>
                <a:cs typeface="+mn-cs"/>
                <a:hlinkClick r:id="rId6"/>
              </a:rPr>
              <a:t>Governmental got stuck due to this. To make matters worse, the maximum gas limit on the network can vary over time based on transaction fees.</a:t>
            </a:r>
          </a:p>
          <a:p>
            <a:r>
              <a:rPr lang="it-IT" sz="1200" kern="1200" err="1" smtClean="0">
                <a:solidFill>
                  <a:schemeClr val="tx1"/>
                </a:solidFill>
                <a:latin typeface="+mn-lt"/>
                <a:ea typeface="+mn-ea"/>
                <a:cs typeface="+mn-cs"/>
              </a:rPr>
              <a:t>We</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have</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mitigated</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against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this</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risk</a:t>
            </a:r>
            <a:r>
              <a:rPr lang="it-IT" sz="1200" kern="1200" smtClean="0">
                <a:solidFill>
                  <a:schemeClr val="tx1"/>
                </a:solidFill>
                <a:latin typeface="+mn-lt"/>
                <a:ea typeface="+mn-ea"/>
                <a:cs typeface="+mn-cs"/>
              </a:rPr>
              <a:t> by:</a:t>
            </a:r>
          </a:p>
          <a:p>
            <a:r>
              <a:rPr lang="it-IT" sz="1200" kern="1200" err="1" smtClean="0">
                <a:solidFill>
                  <a:schemeClr val="tx1"/>
                </a:solidFill>
                <a:latin typeface="+mn-lt"/>
                <a:ea typeface="+mn-ea"/>
                <a:cs typeface="+mn-cs"/>
              </a:rPr>
              <a:t>Being</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careful</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not</a:t>
            </a:r>
            <a:r>
              <a:rPr lang="it-IT" sz="1200" kern="1200" smtClean="0">
                <a:solidFill>
                  <a:schemeClr val="tx1"/>
                </a:solidFill>
                <a:latin typeface="+mn-lt"/>
                <a:ea typeface="+mn-ea"/>
                <a:cs typeface="+mn-cs"/>
              </a:rPr>
              <a:t> to </a:t>
            </a:r>
            <a:r>
              <a:rPr lang="it-IT" sz="1200" kern="1200" err="1" smtClean="0">
                <a:solidFill>
                  <a:schemeClr val="tx1"/>
                </a:solidFill>
                <a:latin typeface="+mn-lt"/>
                <a:ea typeface="+mn-ea"/>
                <a:cs typeface="+mn-cs"/>
              </a:rPr>
              <a:t>loop</a:t>
            </a:r>
            <a:r>
              <a:rPr lang="it-IT" sz="1200" kern="1200" smtClean="0">
                <a:solidFill>
                  <a:schemeClr val="tx1"/>
                </a:solidFill>
                <a:latin typeface="+mn-lt"/>
                <a:ea typeface="+mn-ea"/>
                <a:cs typeface="+mn-cs"/>
              </a:rPr>
              <a:t> over (or delete) arrays </a:t>
            </a:r>
            <a:r>
              <a:rPr lang="it-IT" sz="1200" kern="1200" err="1" smtClean="0">
                <a:solidFill>
                  <a:schemeClr val="tx1"/>
                </a:solidFill>
                <a:latin typeface="+mn-lt"/>
                <a:ea typeface="+mn-ea"/>
                <a:cs typeface="+mn-cs"/>
              </a:rPr>
              <a:t>that</a:t>
            </a:r>
            <a:r>
              <a:rPr lang="it-IT" sz="1200" kern="1200" smtClean="0">
                <a:solidFill>
                  <a:schemeClr val="tx1"/>
                </a:solidFill>
                <a:latin typeface="+mn-lt"/>
                <a:ea typeface="+mn-ea"/>
                <a:cs typeface="+mn-cs"/>
              </a:rPr>
              <a:t> can </a:t>
            </a:r>
            <a:r>
              <a:rPr lang="it-IT" sz="1200" kern="1200" err="1" smtClean="0">
                <a:solidFill>
                  <a:schemeClr val="tx1"/>
                </a:solidFill>
                <a:latin typeface="+mn-lt"/>
                <a:ea typeface="+mn-ea"/>
                <a:cs typeface="+mn-cs"/>
              </a:rPr>
              <a:t>grow</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as</a:t>
            </a:r>
            <a:r>
              <a:rPr lang="it-IT" sz="1200" kern="1200" smtClean="0">
                <a:solidFill>
                  <a:schemeClr val="tx1"/>
                </a:solidFill>
                <a:latin typeface="+mn-lt"/>
                <a:ea typeface="+mn-ea"/>
                <a:cs typeface="+mn-cs"/>
              </a:rPr>
              <a:t> a </a:t>
            </a:r>
            <a:r>
              <a:rPr lang="it-IT" sz="1200" kern="1200" err="1" smtClean="0">
                <a:solidFill>
                  <a:schemeClr val="tx1"/>
                </a:solidFill>
                <a:latin typeface="+mn-lt"/>
                <a:ea typeface="+mn-ea"/>
                <a:cs typeface="+mn-cs"/>
              </a:rPr>
              <a:t>result</a:t>
            </a:r>
            <a:r>
              <a:rPr lang="it-IT" sz="1200" kern="1200" smtClean="0">
                <a:solidFill>
                  <a:schemeClr val="tx1"/>
                </a:solidFill>
                <a:latin typeface="+mn-lt"/>
                <a:ea typeface="+mn-ea"/>
                <a:cs typeface="+mn-cs"/>
              </a:rPr>
              <a:t> of </a:t>
            </a:r>
            <a:r>
              <a:rPr lang="it-IT" sz="1200" kern="1200" err="1" smtClean="0">
                <a:solidFill>
                  <a:schemeClr val="tx1"/>
                </a:solidFill>
                <a:latin typeface="+mn-lt"/>
                <a:ea typeface="+mn-ea"/>
                <a:cs typeface="+mn-cs"/>
              </a:rPr>
              <a:t>user</a:t>
            </a:r>
            <a:r>
              <a:rPr lang="it-IT" sz="1200" kern="1200" smtClean="0">
                <a:solidFill>
                  <a:schemeClr val="tx1"/>
                </a:solidFill>
                <a:latin typeface="+mn-lt"/>
                <a:ea typeface="+mn-ea"/>
                <a:cs typeface="+mn-cs"/>
              </a:rPr>
              <a:t> input.</a:t>
            </a:r>
          </a:p>
          <a:p>
            <a:r>
              <a:rPr lang="it-IT" sz="1200" kern="1200" err="1" smtClean="0">
                <a:solidFill>
                  <a:schemeClr val="tx1"/>
                </a:solidFill>
                <a:latin typeface="+mn-lt"/>
                <a:ea typeface="+mn-ea"/>
                <a:cs typeface="+mn-cs"/>
              </a:rPr>
              <a:t>Limiting</a:t>
            </a:r>
            <a:r>
              <a:rPr lang="it-IT" sz="1200" kern="1200" smtClean="0">
                <a:solidFill>
                  <a:schemeClr val="tx1"/>
                </a:solidFill>
                <a:latin typeface="+mn-lt"/>
                <a:ea typeface="+mn-ea"/>
                <a:cs typeface="+mn-cs"/>
              </a:rPr>
              <a:t> the </a:t>
            </a:r>
            <a:r>
              <a:rPr lang="it-IT" sz="1200" kern="1200" err="1" smtClean="0">
                <a:solidFill>
                  <a:schemeClr val="tx1"/>
                </a:solidFill>
                <a:latin typeface="+mn-lt"/>
                <a:ea typeface="+mn-ea"/>
                <a:cs typeface="+mn-cs"/>
              </a:rPr>
              <a:t>length</a:t>
            </a:r>
            <a:r>
              <a:rPr lang="it-IT" sz="1200" kern="1200" smtClean="0">
                <a:solidFill>
                  <a:schemeClr val="tx1"/>
                </a:solidFill>
                <a:latin typeface="+mn-lt"/>
                <a:ea typeface="+mn-ea"/>
                <a:cs typeface="+mn-cs"/>
              </a:rPr>
              <a:t> of </a:t>
            </a:r>
            <a:r>
              <a:rPr lang="it-IT" sz="1200" kern="1200" err="1" smtClean="0">
                <a:solidFill>
                  <a:schemeClr val="tx1"/>
                </a:solidFill>
                <a:latin typeface="+mn-lt"/>
                <a:ea typeface="+mn-ea"/>
                <a:cs typeface="+mn-cs"/>
              </a:rPr>
              <a:t>user-supplied</a:t>
            </a:r>
            <a:r>
              <a:rPr lang="it-IT" sz="1200" kern="1200" smtClean="0">
                <a:solidFill>
                  <a:schemeClr val="tx1"/>
                </a:solidFill>
                <a:latin typeface="+mn-lt"/>
                <a:ea typeface="+mn-ea"/>
                <a:cs typeface="+mn-cs"/>
              </a:rPr>
              <a:t> data </a:t>
            </a:r>
            <a:r>
              <a:rPr lang="it-IT" sz="1200" kern="1200" err="1" smtClean="0">
                <a:solidFill>
                  <a:schemeClr val="tx1"/>
                </a:solidFill>
                <a:latin typeface="+mn-lt"/>
                <a:ea typeface="+mn-ea"/>
                <a:cs typeface="+mn-cs"/>
              </a:rPr>
              <a:t>such</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as</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monarch</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names</a:t>
            </a:r>
            <a:r>
              <a:rPr lang="it-IT" sz="1200" kern="1200" smtClean="0">
                <a:solidFill>
                  <a:schemeClr val="tx1"/>
                </a:solidFill>
                <a:latin typeface="+mn-lt"/>
                <a:ea typeface="+mn-ea"/>
                <a:cs typeface="+mn-cs"/>
              </a:rPr>
              <a:t>.</a:t>
            </a:r>
          </a:p>
          <a:p>
            <a:r>
              <a:rPr lang="it-IT" sz="1200" kern="1200" err="1" smtClean="0">
                <a:solidFill>
                  <a:schemeClr val="tx1"/>
                </a:solidFill>
                <a:latin typeface="+mn-lt"/>
                <a:ea typeface="+mn-ea"/>
                <a:cs typeface="+mn-cs"/>
              </a:rPr>
              <a:t>Running</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automated</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functional</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tests</a:t>
            </a:r>
            <a:r>
              <a:rPr lang="it-IT" sz="1200" kern="1200" smtClean="0">
                <a:solidFill>
                  <a:schemeClr val="tx1"/>
                </a:solidFill>
                <a:latin typeface="+mn-lt"/>
                <a:ea typeface="+mn-ea"/>
                <a:cs typeface="+mn-cs"/>
              </a:rPr>
              <a:t> for gas </a:t>
            </a:r>
            <a:r>
              <a:rPr lang="it-IT" sz="1200" kern="1200" err="1" smtClean="0">
                <a:solidFill>
                  <a:schemeClr val="tx1"/>
                </a:solidFill>
                <a:latin typeface="+mn-lt"/>
                <a:ea typeface="+mn-ea"/>
                <a:cs typeface="+mn-cs"/>
              </a:rPr>
              <a:t>usage</a:t>
            </a:r>
            <a:r>
              <a:rPr lang="it-IT" sz="1200" kern="1200" smtClean="0">
                <a:solidFill>
                  <a:schemeClr val="tx1"/>
                </a:solidFill>
                <a:latin typeface="+mn-lt"/>
                <a:ea typeface="+mn-ea"/>
                <a:cs typeface="+mn-cs"/>
              </a:rPr>
              <a:t>.</a:t>
            </a:r>
          </a:p>
          <a:p>
            <a:r>
              <a:rPr lang="it-IT" sz="1200" kern="1200" err="1" smtClean="0">
                <a:solidFill>
                  <a:schemeClr val="tx1"/>
                </a:solidFill>
                <a:latin typeface="+mn-lt"/>
                <a:ea typeface="+mn-ea"/>
                <a:cs typeface="+mn-cs"/>
              </a:rPr>
              <a:t>Performing</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fuzz</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testing</a:t>
            </a:r>
            <a:r>
              <a:rPr lang="it-IT" sz="1200" kern="1200" smtClean="0">
                <a:solidFill>
                  <a:schemeClr val="tx1"/>
                </a:solidFill>
                <a:latin typeface="+mn-lt"/>
                <a:ea typeface="+mn-ea"/>
                <a:cs typeface="+mn-cs"/>
              </a:rPr>
              <a:t>" by </a:t>
            </a:r>
            <a:r>
              <a:rPr lang="it-IT" sz="1200" kern="1200" err="1" smtClean="0">
                <a:solidFill>
                  <a:schemeClr val="tx1"/>
                </a:solidFill>
                <a:latin typeface="+mn-lt"/>
                <a:ea typeface="+mn-ea"/>
                <a:cs typeface="+mn-cs"/>
              </a:rPr>
              <a:t>generating</a:t>
            </a:r>
            <a:r>
              <a:rPr lang="it-IT" sz="1200" kern="1200" smtClean="0">
                <a:solidFill>
                  <a:schemeClr val="tx1"/>
                </a:solidFill>
                <a:latin typeface="+mn-lt"/>
                <a:ea typeface="+mn-ea"/>
                <a:cs typeface="+mn-cs"/>
              </a:rPr>
              <a:t> random </a:t>
            </a:r>
            <a:r>
              <a:rPr lang="it-IT" sz="1200" kern="1200" err="1" smtClean="0">
                <a:solidFill>
                  <a:schemeClr val="tx1"/>
                </a:solidFill>
                <a:latin typeface="+mn-lt"/>
                <a:ea typeface="+mn-ea"/>
                <a:cs typeface="+mn-cs"/>
              </a:rPr>
              <a:t>method</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calls</a:t>
            </a:r>
            <a:r>
              <a:rPr lang="it-IT" sz="1200" kern="1200" smtClean="0">
                <a:solidFill>
                  <a:schemeClr val="tx1"/>
                </a:solidFill>
                <a:latin typeface="+mn-lt"/>
                <a:ea typeface="+mn-ea"/>
                <a:cs typeface="+mn-cs"/>
              </a:rPr>
              <a:t> and </a:t>
            </a:r>
            <a:r>
              <a:rPr lang="it-IT" sz="1200" kern="1200" err="1" smtClean="0">
                <a:solidFill>
                  <a:schemeClr val="tx1"/>
                </a:solidFill>
                <a:latin typeface="+mn-lt"/>
                <a:ea typeface="+mn-ea"/>
                <a:cs typeface="+mn-cs"/>
              </a:rPr>
              <a:t>applying</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them</a:t>
            </a:r>
            <a:r>
              <a:rPr lang="it-IT" sz="1200" kern="1200" smtClean="0">
                <a:solidFill>
                  <a:schemeClr val="tx1"/>
                </a:solidFill>
                <a:latin typeface="+mn-lt"/>
                <a:ea typeface="+mn-ea"/>
                <a:cs typeface="+mn-cs"/>
              </a:rPr>
              <a:t> to </a:t>
            </a:r>
            <a:r>
              <a:rPr lang="it-IT" sz="1200" kern="1200" err="1" smtClean="0">
                <a:solidFill>
                  <a:schemeClr val="tx1"/>
                </a:solidFill>
                <a:latin typeface="+mn-lt"/>
                <a:ea typeface="+mn-ea"/>
                <a:cs typeface="+mn-cs"/>
              </a:rPr>
              <a:t>both</a:t>
            </a:r>
            <a:r>
              <a:rPr lang="it-IT" sz="1200" kern="1200" smtClean="0">
                <a:solidFill>
                  <a:schemeClr val="tx1"/>
                </a:solidFill>
                <a:latin typeface="+mn-lt"/>
                <a:ea typeface="+mn-ea"/>
                <a:cs typeface="+mn-cs"/>
              </a:rPr>
              <a:t> the </a:t>
            </a:r>
            <a:r>
              <a:rPr lang="it-IT" sz="1200" kern="1200" err="1" smtClean="0">
                <a:solidFill>
                  <a:schemeClr val="tx1"/>
                </a:solidFill>
                <a:latin typeface="+mn-lt"/>
                <a:ea typeface="+mn-ea"/>
                <a:cs typeface="+mn-cs"/>
              </a:rPr>
              <a:t>real</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Solidity</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contract</a:t>
            </a:r>
            <a:r>
              <a:rPr lang="it-IT" sz="1200" kern="1200" smtClean="0">
                <a:solidFill>
                  <a:schemeClr val="tx1"/>
                </a:solidFill>
                <a:latin typeface="+mn-lt"/>
                <a:ea typeface="+mn-ea"/>
                <a:cs typeface="+mn-cs"/>
              </a:rPr>
              <a:t> and a </a:t>
            </a:r>
            <a:r>
              <a:rPr lang="it-IT" sz="1200" kern="1200" err="1" smtClean="0">
                <a:solidFill>
                  <a:schemeClr val="tx1"/>
                </a:solidFill>
                <a:latin typeface="+mn-lt"/>
                <a:ea typeface="+mn-ea"/>
                <a:cs typeface="+mn-cs"/>
              </a:rPr>
              <a:t>Javascript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simulation</a:t>
            </a:r>
            <a:r>
              <a:rPr lang="it-IT" sz="1200" kern="1200" smtClean="0">
                <a:solidFill>
                  <a:schemeClr val="tx1"/>
                </a:solidFill>
                <a:latin typeface="+mn-lt"/>
                <a:ea typeface="+mn-ea"/>
                <a:cs typeface="+mn-cs"/>
              </a:rPr>
              <a:t> of </a:t>
            </a:r>
            <a:r>
              <a:rPr lang="it-IT" sz="1200" kern="1200" err="1" smtClean="0">
                <a:solidFill>
                  <a:schemeClr val="tx1"/>
                </a:solidFill>
                <a:latin typeface="+mn-lt"/>
                <a:ea typeface="+mn-ea"/>
                <a:cs typeface="+mn-cs"/>
              </a:rPr>
              <a:t>intended</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behaviour</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then</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looking</a:t>
            </a:r>
            <a:r>
              <a:rPr lang="it-IT" sz="1200" kern="1200" smtClean="0">
                <a:solidFill>
                  <a:schemeClr val="tx1"/>
                </a:solidFill>
                <a:latin typeface="+mn-lt"/>
                <a:ea typeface="+mn-ea"/>
                <a:cs typeface="+mn-cs"/>
              </a:rPr>
              <a:t> for </a:t>
            </a:r>
            <a:r>
              <a:rPr lang="it-IT" sz="1200" kern="1200" err="1" smtClean="0">
                <a:solidFill>
                  <a:schemeClr val="tx1"/>
                </a:solidFill>
                <a:latin typeface="+mn-lt"/>
                <a:ea typeface="+mn-ea"/>
                <a:cs typeface="+mn-cs"/>
              </a:rPr>
              <a:t>differences</a:t>
            </a:r>
            <a:r>
              <a:rPr lang="it-IT" sz="1200" kern="1200" smtClean="0">
                <a:solidFill>
                  <a:schemeClr val="tx1"/>
                </a:solidFill>
                <a:latin typeface="+mn-lt"/>
                <a:ea typeface="+mn-ea"/>
                <a:cs typeface="+mn-cs"/>
              </a:rPr>
              <a:t>.</a:t>
            </a:r>
          </a:p>
          <a:p>
            <a:endParaRPr lang="it-IT" sz="1200" kern="1200" smtClean="0">
              <a:solidFill>
                <a:schemeClr val="tx1"/>
              </a:solidFill>
              <a:latin typeface="+mn-lt"/>
              <a:ea typeface="+mn-ea"/>
              <a:cs typeface="+mn-cs"/>
            </a:endParaRPr>
          </a:p>
          <a:p>
            <a:r>
              <a:rPr lang="it-IT" sz="1200" kern="1200" smtClean="0">
                <a:solidFill>
                  <a:schemeClr val="tx1"/>
                </a:solidFill>
                <a:latin typeface="+mn-lt"/>
                <a:ea typeface="+mn-ea"/>
                <a:cs typeface="+mn-cs"/>
              </a:rPr>
              <a:t>Note </a:t>
            </a:r>
            <a:r>
              <a:rPr lang="it-IT" sz="1200" kern="1200" err="1" smtClean="0">
                <a:solidFill>
                  <a:schemeClr val="tx1"/>
                </a:solidFill>
                <a:latin typeface="+mn-lt"/>
                <a:ea typeface="+mn-ea"/>
                <a:cs typeface="+mn-cs"/>
              </a:rPr>
              <a:t>that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we</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inadvertently</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deployed</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our</a:t>
            </a:r>
            <a:r>
              <a:rPr lang="it-IT" sz="1200" kern="1200" smtClean="0">
                <a:solidFill>
                  <a:schemeClr val="tx1"/>
                </a:solidFill>
                <a:latin typeface="+mn-lt"/>
                <a:ea typeface="+mn-ea"/>
                <a:cs typeface="+mn-cs"/>
              </a:rPr>
              <a:t> first </a:t>
            </a:r>
            <a:r>
              <a:rPr lang="it-IT" sz="1200" kern="1200" err="1" smtClean="0">
                <a:solidFill>
                  <a:schemeClr val="tx1"/>
                </a:solidFill>
                <a:latin typeface="+mn-lt"/>
                <a:ea typeface="+mn-ea"/>
                <a:cs typeface="+mn-cs"/>
              </a:rPr>
              <a:t>contract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versions</a:t>
            </a:r>
            <a:r>
              <a:rPr lang="it-IT" sz="1200" kern="1200" smtClean="0">
                <a:solidFill>
                  <a:schemeClr val="tx1"/>
                </a:solidFill>
                <a:latin typeface="+mn-lt"/>
                <a:ea typeface="+mn-ea"/>
                <a:cs typeface="+mn-cs"/>
              </a:rPr>
              <a:t> to production </a:t>
            </a:r>
            <a:r>
              <a:rPr lang="it-IT" sz="1200" kern="1200" err="1" smtClean="0">
                <a:solidFill>
                  <a:schemeClr val="tx1"/>
                </a:solidFill>
                <a:latin typeface="+mn-lt"/>
                <a:ea typeface="+mn-ea"/>
                <a:cs typeface="+mn-cs"/>
              </a:rPr>
              <a:t>using</a:t>
            </a:r>
            <a:r>
              <a:rPr lang="it-IT" sz="1200" kern="1200" smtClean="0">
                <a:solidFill>
                  <a:schemeClr val="tx1"/>
                </a:solidFill>
                <a:latin typeface="+mn-lt"/>
                <a:ea typeface="+mn-ea"/>
                <a:cs typeface="+mn-cs"/>
              </a:rPr>
              <a:t> a </a:t>
            </a:r>
            <a:r>
              <a:rPr lang="it-IT" sz="1200" kern="1200" err="1" smtClean="0">
                <a:solidFill>
                  <a:schemeClr val="tx1"/>
                </a:solidFill>
                <a:latin typeface="+mn-lt"/>
                <a:ea typeface="+mn-ea"/>
                <a:cs typeface="+mn-cs"/>
              </a:rPr>
              <a:t>slightly</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different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version</a:t>
            </a:r>
            <a:r>
              <a:rPr lang="it-IT" sz="1200" kern="1200" smtClean="0">
                <a:solidFill>
                  <a:schemeClr val="tx1"/>
                </a:solidFill>
                <a:latin typeface="+mn-lt"/>
                <a:ea typeface="+mn-ea"/>
                <a:cs typeface="+mn-cs"/>
              </a:rPr>
              <a:t> of the </a:t>
            </a:r>
            <a:r>
              <a:rPr lang="it-IT" sz="1200" kern="1200" err="1" smtClean="0">
                <a:solidFill>
                  <a:schemeClr val="tx1"/>
                </a:solidFill>
                <a:latin typeface="+mn-lt"/>
                <a:ea typeface="+mn-ea"/>
                <a:cs typeface="+mn-cs"/>
              </a:rPr>
              <a:t>Solidity</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compiler</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than</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we</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tested</a:t>
            </a:r>
            <a:r>
              <a:rPr lang="it-IT" sz="1200" kern="1200" smtClean="0">
                <a:solidFill>
                  <a:schemeClr val="tx1"/>
                </a:solidFill>
                <a:latin typeface="+mn-lt"/>
                <a:ea typeface="+mn-ea"/>
                <a:cs typeface="+mn-cs"/>
              </a:rPr>
              <a:t> with - </a:t>
            </a:r>
            <a:r>
              <a:rPr lang="it-IT" sz="1200" kern="1200" err="1" smtClean="0">
                <a:solidFill>
                  <a:schemeClr val="tx1"/>
                </a:solidFill>
                <a:latin typeface="+mn-lt"/>
                <a:ea typeface="+mn-ea"/>
                <a:cs typeface="+mn-cs"/>
              </a:rPr>
              <a:t>this</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caused</a:t>
            </a:r>
            <a:r>
              <a:rPr lang="it-IT" sz="1200" kern="1200" smtClean="0">
                <a:solidFill>
                  <a:schemeClr val="tx1"/>
                </a:solidFill>
                <a:latin typeface="+mn-lt"/>
                <a:ea typeface="+mn-ea"/>
                <a:cs typeface="+mn-cs"/>
              </a:rPr>
              <a:t> gas </a:t>
            </a:r>
            <a:r>
              <a:rPr lang="it-IT" sz="1200" kern="1200" err="1" smtClean="0">
                <a:solidFill>
                  <a:schemeClr val="tx1"/>
                </a:solidFill>
                <a:latin typeface="+mn-lt"/>
                <a:ea typeface="+mn-ea"/>
                <a:cs typeface="+mn-cs"/>
              </a:rPr>
              <a:t>costs</a:t>
            </a:r>
            <a:r>
              <a:rPr lang="it-IT" sz="1200" kern="1200" smtClean="0">
                <a:solidFill>
                  <a:schemeClr val="tx1"/>
                </a:solidFill>
                <a:latin typeface="+mn-lt"/>
                <a:ea typeface="+mn-ea"/>
                <a:cs typeface="+mn-cs"/>
              </a:rPr>
              <a:t> on the </a:t>
            </a:r>
            <a:r>
              <a:rPr lang="it-IT" sz="1200" kern="1200" err="1" smtClean="0">
                <a:solidFill>
                  <a:schemeClr val="tx1"/>
                </a:solidFill>
                <a:latin typeface="+mn-lt"/>
                <a:ea typeface="+mn-ea"/>
                <a:cs typeface="+mn-cs"/>
              </a:rPr>
              <a:t>real</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contract</a:t>
            </a:r>
            <a:r>
              <a:rPr lang="it-IT" sz="1200" kern="1200" smtClean="0">
                <a:solidFill>
                  <a:schemeClr val="tx1"/>
                </a:solidFill>
                <a:latin typeface="+mn-lt"/>
                <a:ea typeface="+mn-ea"/>
                <a:cs typeface="+mn-cs"/>
              </a:rPr>
              <a:t> to be </a:t>
            </a:r>
            <a:r>
              <a:rPr lang="it-IT" sz="1200" kern="1200" err="1" smtClean="0">
                <a:solidFill>
                  <a:schemeClr val="tx1"/>
                </a:solidFill>
                <a:latin typeface="+mn-lt"/>
                <a:ea typeface="+mn-ea"/>
                <a:cs typeface="+mn-cs"/>
              </a:rPr>
              <a:t>slightly</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higher</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than</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expected</a:t>
            </a:r>
            <a:r>
              <a:rPr lang="it-IT" sz="1200" kern="1200" smtClean="0">
                <a:solidFill>
                  <a:schemeClr val="tx1"/>
                </a:solidFill>
                <a:latin typeface="+mn-lt"/>
                <a:ea typeface="+mn-ea"/>
                <a:cs typeface="+mn-cs"/>
              </a:rPr>
              <a:t>.</a:t>
            </a: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27</a:t>
            </a:fld>
            <a:endParaRPr lang="en-GB"/>
          </a:p>
        </p:txBody>
      </p:sp>
    </p:spTree>
    <p:extLst>
      <p:ext uri="{BB962C8B-B14F-4D97-AF65-F5344CB8AC3E}">
        <p14:creationId xmlns:p14="http://schemas.microsoft.com/office/powerpoint/2010/main" val="11114356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Consider</a:t>
            </a:r>
            <a:r>
              <a:rPr lang="it-IT" sz="1200" kern="1200" smtClean="0">
                <a:solidFill>
                  <a:schemeClr val="tx1"/>
                </a:solidFill>
                <a:effectLst/>
                <a:latin typeface="+mn-lt"/>
                <a:ea typeface="+mn-ea"/>
                <a:cs typeface="+mn-cs"/>
              </a:rPr>
              <a:t> a </a:t>
            </a:r>
            <a:r>
              <a:rPr lang="it-IT" sz="1200" kern="1200" err="1" smtClean="0">
                <a:solidFill>
                  <a:schemeClr val="tx1"/>
                </a:solidFill>
                <a:effectLst/>
                <a:latin typeface="+mn-lt"/>
                <a:ea typeface="+mn-ea"/>
                <a:cs typeface="+mn-cs"/>
              </a:rPr>
              <a:t>contract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which</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implements</a:t>
            </a:r>
            <a:r>
              <a:rPr lang="it-IT" sz="1200" kern="1200" smtClean="0">
                <a:solidFill>
                  <a:schemeClr val="tx1"/>
                </a:solidFill>
                <a:effectLst/>
                <a:latin typeface="+mn-lt"/>
                <a:ea typeface="+mn-ea"/>
                <a:cs typeface="+mn-cs"/>
              </a:rPr>
              <a:t> a </a:t>
            </a:r>
            <a:r>
              <a:rPr lang="it-IT" sz="1200" kern="1200" err="1" smtClean="0">
                <a:solidFill>
                  <a:schemeClr val="tx1"/>
                </a:solidFill>
                <a:effectLst/>
                <a:latin typeface="+mn-lt"/>
                <a:ea typeface="+mn-ea"/>
                <a:cs typeface="+mn-cs"/>
              </a:rPr>
              <a:t>simple</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odds</a:t>
            </a:r>
            <a:r>
              <a:rPr lang="it-IT" sz="1200" kern="1200" smtClean="0">
                <a:solidFill>
                  <a:schemeClr val="tx1"/>
                </a:solidFill>
                <a:effectLst/>
                <a:latin typeface="+mn-lt"/>
                <a:ea typeface="+mn-ea"/>
                <a:cs typeface="+mn-cs"/>
              </a:rPr>
              <a:t> and </a:t>
            </a:r>
            <a:r>
              <a:rPr lang="it-IT" sz="1200" kern="1200" err="1" smtClean="0">
                <a:solidFill>
                  <a:schemeClr val="tx1"/>
                </a:solidFill>
                <a:effectLst/>
                <a:latin typeface="+mn-lt"/>
                <a:ea typeface="+mn-ea"/>
                <a:cs typeface="+mn-cs"/>
              </a:rPr>
              <a:t>evens</a:t>
            </a:r>
            <a:r>
              <a:rPr lang="it-IT" sz="1200" kern="1200" smtClean="0">
                <a:solidFill>
                  <a:schemeClr val="tx1"/>
                </a:solidFill>
                <a:effectLst/>
                <a:latin typeface="+mn-lt"/>
                <a:ea typeface="+mn-ea"/>
                <a:cs typeface="+mn-cs"/>
              </a:rPr>
              <a:t>” game </a:t>
            </a:r>
            <a:r>
              <a:rPr lang="it-IT" sz="1200" kern="1200" err="1" smtClean="0">
                <a:solidFill>
                  <a:schemeClr val="tx1"/>
                </a:solidFill>
                <a:effectLst/>
                <a:latin typeface="+mn-lt"/>
                <a:ea typeface="+mn-ea"/>
                <a:cs typeface="+mn-cs"/>
              </a:rPr>
              <a:t>between</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two</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players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Each</a:t>
            </a:r>
            <a:r>
              <a:rPr lang="it-IT" sz="1200" kern="1200" smtClean="0">
                <a:solidFill>
                  <a:schemeClr val="tx1"/>
                </a:solidFill>
                <a:effectLst/>
                <a:latin typeface="+mn-lt"/>
                <a:ea typeface="+mn-ea"/>
                <a:cs typeface="+mn-cs"/>
              </a:rPr>
              <a:t> player </a:t>
            </a:r>
            <a:r>
              <a:rPr lang="it-IT" sz="1200" kern="1200" err="1" smtClean="0">
                <a:solidFill>
                  <a:schemeClr val="tx1"/>
                </a:solidFill>
                <a:effectLst/>
                <a:latin typeface="+mn-lt"/>
                <a:ea typeface="+mn-ea"/>
                <a:cs typeface="+mn-cs"/>
              </a:rPr>
              <a:t>chooses</a:t>
            </a:r>
            <a:r>
              <a:rPr lang="it-IT" sz="1200" kern="1200" smtClean="0">
                <a:solidFill>
                  <a:schemeClr val="tx1"/>
                </a:solidFill>
                <a:effectLst/>
                <a:latin typeface="+mn-lt"/>
                <a:ea typeface="+mn-ea"/>
                <a:cs typeface="+mn-cs"/>
              </a:rPr>
              <a:t> a </a:t>
            </a:r>
            <a:r>
              <a:rPr lang="it-IT" sz="1200" kern="1200" err="1" smtClean="0">
                <a:solidFill>
                  <a:schemeClr val="tx1"/>
                </a:solidFill>
                <a:effectLst/>
                <a:latin typeface="+mn-lt"/>
                <a:ea typeface="+mn-ea"/>
                <a:cs typeface="+mn-cs"/>
              </a:rPr>
              <a:t>number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if</a:t>
            </a:r>
            <a:r>
              <a:rPr lang="it-IT" sz="1200" kern="1200" smtClean="0">
                <a:solidFill>
                  <a:schemeClr val="tx1"/>
                </a:solidFill>
                <a:effectLst/>
                <a:latin typeface="+mn-lt"/>
                <a:ea typeface="+mn-ea"/>
                <a:cs typeface="+mn-cs"/>
              </a:rPr>
              <a:t> the sum </a:t>
            </a:r>
            <a:r>
              <a:rPr lang="it-IT" sz="1200" kern="1200" err="1" smtClean="0">
                <a:solidFill>
                  <a:schemeClr val="tx1"/>
                </a:solidFill>
                <a:effectLst/>
                <a:latin typeface="+mn-lt"/>
                <a:ea typeface="+mn-ea"/>
                <a:cs typeface="+mn-cs"/>
              </a:rPr>
              <a:t>is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even</a:t>
            </a:r>
            <a:r>
              <a:rPr lang="it-IT" sz="1200" kern="1200" smtClean="0">
                <a:solidFill>
                  <a:schemeClr val="tx1"/>
                </a:solidFill>
                <a:effectLst/>
                <a:latin typeface="+mn-lt"/>
                <a:ea typeface="+mn-ea"/>
                <a:cs typeface="+mn-cs"/>
              </a:rPr>
              <a:t>, the first player </a:t>
            </a:r>
            <a:r>
              <a:rPr lang="it-IT" sz="1200" kern="1200" err="1" smtClean="0">
                <a:solidFill>
                  <a:schemeClr val="tx1"/>
                </a:solidFill>
                <a:effectLst/>
                <a:latin typeface="+mn-lt"/>
                <a:ea typeface="+mn-ea"/>
                <a:cs typeface="+mn-cs"/>
              </a:rPr>
              <a:t>wins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otherwise</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second</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one</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wins</a:t>
            </a:r>
            <a:r>
              <a:rPr lang="it-IT" sz="1200" kern="1200" smtClean="0">
                <a:solidFill>
                  <a:schemeClr val="tx1"/>
                </a:solidFill>
                <a:effectLst/>
                <a:latin typeface="+mn-lt"/>
                <a:ea typeface="+mn-ea"/>
                <a:cs typeface="+mn-cs"/>
              </a:rPr>
              <a: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z="1200" kern="120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28</a:t>
            </a:fld>
            <a:endParaRPr lang="en-GB"/>
          </a:p>
        </p:txBody>
      </p:sp>
    </p:spTree>
    <p:extLst>
      <p:ext uri="{BB962C8B-B14F-4D97-AF65-F5344CB8AC3E}">
        <p14:creationId xmlns:p14="http://schemas.microsoft.com/office/powerpoint/2010/main" val="2172775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None/>
            </a:pPr>
            <a:r>
              <a:rPr lang="en-GB" baseline="0" smtClean="0"/>
              <a:t>The contract works as follows: </a:t>
            </a:r>
          </a:p>
          <a:p>
            <a:pPr marL="0" indent="0">
              <a:buNone/>
            </a:pPr>
            <a:endParaRPr lang="en-GB" baseline="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smtClean="0">
                <a:solidFill>
                  <a:schemeClr val="tx1"/>
                </a:solidFill>
                <a:effectLst/>
                <a:latin typeface="+mn-lt"/>
                <a:ea typeface="+mn-ea"/>
                <a:cs typeface="+mn-cs"/>
              </a:rPr>
              <a:t>The contract records the bets of two players in the field players</a:t>
            </a:r>
            <a:r>
              <a:rPr lang="en-GB" sz="1200" kern="1200" baseline="0" smtClean="0">
                <a:solidFill>
                  <a:schemeClr val="tx1"/>
                </a:solidFill>
                <a:effectLst/>
                <a:latin typeface="+mn-lt"/>
                <a:ea typeface="+mn-ea"/>
                <a:cs typeface="+mn-cs"/>
              </a:rPr>
              <a:t> (line2) </a:t>
            </a:r>
            <a:r>
              <a:rPr lang="en-GB" sz="1200" kern="1200" smtClean="0">
                <a:solidFill>
                  <a:schemeClr val="tx1"/>
                </a:solidFill>
                <a:effectLst/>
                <a:latin typeface="+mn-lt"/>
                <a:ea typeface="+mn-ea"/>
                <a:cs typeface="+mn-cs"/>
              </a:rPr>
              <a:t>Since this field is private, other contracts cannot directly read it.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smtClean="0">
                <a:solidFill>
                  <a:schemeClr val="tx1"/>
                </a:solidFill>
                <a:effectLst/>
                <a:latin typeface="+mn-lt"/>
                <a:ea typeface="+mn-ea"/>
                <a:cs typeface="+mn-cs"/>
              </a:rPr>
              <a:t>To</a:t>
            </a:r>
            <a:r>
              <a:rPr lang="en-GB" sz="1200" kern="1200" baseline="0" smtClean="0">
                <a:solidFill>
                  <a:schemeClr val="tx1"/>
                </a:solidFill>
                <a:effectLst/>
                <a:latin typeface="+mn-lt"/>
                <a:ea typeface="+mn-ea"/>
                <a:cs typeface="+mn-cs"/>
              </a:rPr>
              <a:t> join the game each player has to play 2 ethers (line 8: function play). </a:t>
            </a:r>
            <a:r>
              <a:rPr lang="en-GB" sz="1200" kern="1200" smtClean="0">
                <a:solidFill>
                  <a:schemeClr val="tx1"/>
                </a:solidFill>
                <a:effectLst/>
                <a:latin typeface="+mn-lt"/>
                <a:ea typeface="+mn-ea"/>
                <a:cs typeface="+mn-cs"/>
              </a:rPr>
              <a:t>If the amount transferred is different, it is sent back to the player by throwing an exception (line 9).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smtClean="0">
                <a:solidFill>
                  <a:schemeClr val="tx1"/>
                </a:solidFill>
                <a:effectLst/>
                <a:latin typeface="+mn-lt"/>
                <a:ea typeface="+mn-ea"/>
                <a:cs typeface="+mn-cs"/>
              </a:rPr>
              <a:t>Once</a:t>
            </a:r>
            <a:r>
              <a:rPr lang="en-GB" sz="1200" kern="1200" baseline="0" smtClean="0">
                <a:solidFill>
                  <a:schemeClr val="tx1"/>
                </a:solidFill>
                <a:effectLst/>
                <a:latin typeface="+mn-lt"/>
                <a:ea typeface="+mn-ea"/>
                <a:cs typeface="+mn-cs"/>
              </a:rPr>
              <a:t> the second player join the game -&gt; the method </a:t>
            </a:r>
            <a:r>
              <a:rPr lang="en-GB" sz="1200" kern="1200" baseline="0" err="1" smtClean="0">
                <a:solidFill>
                  <a:schemeClr val="tx1"/>
                </a:solidFill>
                <a:effectLst/>
                <a:latin typeface="+mn-lt"/>
                <a:ea typeface="+mn-ea"/>
                <a:cs typeface="+mn-cs"/>
              </a:rPr>
              <a:t>andTheWinnerIs</a:t>
            </a:r>
            <a:r>
              <a:rPr lang="en-GB" sz="1200" kern="1200" baseline="0" smtClean="0">
                <a:solidFill>
                  <a:schemeClr val="tx1"/>
                </a:solidFill>
                <a:effectLst/>
                <a:latin typeface="+mn-lt"/>
                <a:ea typeface="+mn-ea"/>
                <a:cs typeface="+mn-cs"/>
              </a:rPr>
              <a:t>() (line 12) is called </a:t>
            </a:r>
            <a:r>
              <a:rPr lang="en-GB" sz="1200" kern="1200" smtClean="0">
                <a:solidFill>
                  <a:schemeClr val="tx1"/>
                </a:solidFill>
                <a:effectLst/>
                <a:latin typeface="+mn-lt"/>
                <a:ea typeface="+mn-ea"/>
                <a:cs typeface="+mn-cs"/>
              </a:rPr>
              <a:t>to send 1.8ether to the winner and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smtClean="0">
                <a:solidFill>
                  <a:schemeClr val="tx1"/>
                </a:solidFill>
                <a:effectLst/>
                <a:latin typeface="+mn-lt"/>
                <a:ea typeface="+mn-ea"/>
                <a:cs typeface="+mn-cs"/>
              </a:rPr>
              <a:t>The remaining 0.2ether are kept by the contract, and they can be collected by the owner via </a:t>
            </a:r>
            <a:r>
              <a:rPr lang="en-GB" sz="1200" kern="1200" err="1" smtClean="0">
                <a:solidFill>
                  <a:schemeClr val="tx1"/>
                </a:solidFill>
                <a:effectLst/>
                <a:latin typeface="+mn-lt"/>
                <a:ea typeface="+mn-ea"/>
                <a:cs typeface="+mn-cs"/>
              </a:rPr>
              <a:t>getProfit</a:t>
            </a:r>
            <a:r>
              <a:rPr lang="en-GB" sz="1200" kern="1200" smtClean="0">
                <a:solidFill>
                  <a:schemeClr val="tx1"/>
                </a:solidFill>
                <a:effectLst/>
                <a:latin typeface="+mn-lt"/>
                <a:ea typeface="+mn-ea"/>
                <a:cs typeface="+mn-cs"/>
              </a:rPr>
              <a:t>(). </a:t>
            </a:r>
            <a:endParaRPr lang="en-GB"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GB"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GB" sz="1200" kern="1200" baseline="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GB"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smtClean="0"/>
              <a:t>----------------------</a:t>
            </a:r>
            <a:r>
              <a:rPr lang="en-GB" baseline="0" smtClean="0"/>
              <a:t> ATTACK</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smtClean="0"/>
              <a:t>1. </a:t>
            </a:r>
            <a:r>
              <a:rPr lang="en-GB" sz="1200" kern="1200" smtClean="0">
                <a:solidFill>
                  <a:schemeClr val="tx1"/>
                </a:solidFill>
                <a:effectLst/>
                <a:latin typeface="+mn-lt"/>
                <a:ea typeface="+mn-ea"/>
                <a:cs typeface="+mn-cs"/>
              </a:rPr>
              <a:t>To do that, the adversary impersonates the second player, and waits that the first player makes his bet. </a:t>
            </a:r>
            <a:endParaRPr lang="en-GB"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smtClean="0"/>
              <a:t>2. </a:t>
            </a:r>
            <a:r>
              <a:rPr lang="en-GB" sz="1200" kern="1200" smtClean="0">
                <a:solidFill>
                  <a:schemeClr val="tx1"/>
                </a:solidFill>
                <a:effectLst/>
                <a:latin typeface="+mn-lt"/>
                <a:ea typeface="+mn-ea"/>
                <a:cs typeface="+mn-cs"/>
              </a:rPr>
              <a:t>Now, although the field players is private, the adversary can infer the first player’s bet, by inspecting the </a:t>
            </a:r>
            <a:r>
              <a:rPr lang="en-GB" sz="1200" kern="1200" err="1" smtClean="0">
                <a:solidFill>
                  <a:schemeClr val="tx1"/>
                </a:solidFill>
                <a:effectLst/>
                <a:latin typeface="+mn-lt"/>
                <a:ea typeface="+mn-ea"/>
                <a:cs typeface="+mn-cs"/>
              </a:rPr>
              <a:t>blockchain</a:t>
            </a:r>
            <a:r>
              <a:rPr lang="en-GB" sz="1200" kern="1200" smtClean="0">
                <a:solidFill>
                  <a:schemeClr val="tx1"/>
                </a:solidFill>
                <a:effectLst/>
                <a:latin typeface="+mn-lt"/>
                <a:ea typeface="+mn-ea"/>
                <a:cs typeface="+mn-cs"/>
              </a:rPr>
              <a:t> transaction where he joined the game. </a:t>
            </a:r>
            <a:endParaRPr lang="en-GB"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smtClean="0"/>
              <a:t>3. </a:t>
            </a:r>
            <a:r>
              <a:rPr lang="en-GB" sz="1200" kern="1200" smtClean="0">
                <a:solidFill>
                  <a:schemeClr val="tx1"/>
                </a:solidFill>
                <a:effectLst/>
                <a:latin typeface="+mn-lt"/>
                <a:ea typeface="+mn-ea"/>
                <a:cs typeface="+mn-cs"/>
              </a:rPr>
              <a:t>Then, the adversary can win the game by invoking play with a suitable bet19. </a:t>
            </a:r>
            <a:endParaRPr lang="en-GB" smtClean="0"/>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GB"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GB" smtClean="0"/>
          </a:p>
          <a:p>
            <a:pPr marL="0" indent="0">
              <a:buNone/>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29</a:t>
            </a:fld>
            <a:endParaRPr lang="en-GB"/>
          </a:p>
        </p:txBody>
      </p:sp>
    </p:spTree>
    <p:extLst>
      <p:ext uri="{BB962C8B-B14F-4D97-AF65-F5344CB8AC3E}">
        <p14:creationId xmlns:p14="http://schemas.microsoft.com/office/powerpoint/2010/main" val="1804838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3</a:t>
            </a:fld>
            <a:endParaRPr lang="en-GB"/>
          </a:p>
        </p:txBody>
      </p:sp>
    </p:spTree>
    <p:extLst>
      <p:ext uri="{BB962C8B-B14F-4D97-AF65-F5344CB8AC3E}">
        <p14:creationId xmlns:p14="http://schemas.microsoft.com/office/powerpoint/2010/main" val="13705202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en-GB" baseline="0" dirty="0" smtClean="0"/>
          </a:p>
          <a:p>
            <a:pPr marL="685800" lvl="1" indent="-228600">
              <a:buAutoNum type="arabicPeriod"/>
            </a:pPr>
            <a:r>
              <a:rPr lang="en-GB" baseline="0" dirty="0" smtClean="0"/>
              <a:t>https://</a:t>
            </a:r>
            <a:r>
              <a:rPr lang="en-GB" baseline="0" dirty="0" err="1" smtClean="0"/>
              <a:t>books.google.ch</a:t>
            </a:r>
            <a:r>
              <a:rPr lang="en-GB" baseline="0" dirty="0" smtClean="0"/>
              <a:t>/</a:t>
            </a:r>
            <a:r>
              <a:rPr lang="en-GB" baseline="0" dirty="0" err="1" smtClean="0"/>
              <a:t>books?id</a:t>
            </a:r>
            <a:r>
              <a:rPr lang="en-GB" baseline="0" dirty="0" smtClean="0"/>
              <a:t>=7YGBCgAAQBAJ&amp;pg=PA14&amp;lpg=PA14&amp;dq=</a:t>
            </a:r>
            <a:r>
              <a:rPr lang="en-GB" baseline="0" dirty="0" err="1" smtClean="0"/>
              <a:t>timed+commitments+blockchain&amp;source</a:t>
            </a:r>
            <a:r>
              <a:rPr lang="en-GB" baseline="0" dirty="0" smtClean="0"/>
              <a:t>=</a:t>
            </a:r>
            <a:r>
              <a:rPr lang="en-GB" baseline="0" dirty="0" err="1" smtClean="0"/>
              <a:t>bl&amp;ots</a:t>
            </a:r>
            <a:r>
              <a:rPr lang="en-GB" baseline="0" dirty="0" smtClean="0"/>
              <a:t>=jpTIFT8fFx&amp;sig=x9lTOEaQH5K1aU8ipaj1f8dTSO8&amp;hl=</a:t>
            </a:r>
            <a:r>
              <a:rPr lang="en-GB" baseline="0" dirty="0" err="1" smtClean="0"/>
              <a:t>it&amp;sa</a:t>
            </a:r>
            <a:r>
              <a:rPr lang="en-GB" baseline="0" dirty="0" smtClean="0"/>
              <a:t>=</a:t>
            </a:r>
            <a:r>
              <a:rPr lang="en-GB" baseline="0" dirty="0" err="1" smtClean="0"/>
              <a:t>X&amp;ved</a:t>
            </a:r>
            <a:r>
              <a:rPr lang="en-GB" baseline="0" dirty="0" smtClean="0"/>
              <a:t>=0ahUKEwiWraz8x-rSAhVG72MKHZZ6A7gQ6AEIJTAB#v=</a:t>
            </a:r>
            <a:r>
              <a:rPr lang="en-GB" baseline="0" dirty="0" err="1" smtClean="0"/>
              <a:t>onepage&amp;q</a:t>
            </a:r>
            <a:r>
              <a:rPr lang="en-GB" baseline="0" dirty="0" smtClean="0"/>
              <a:t>=timed%20commitments%20blockchain&amp;f=false</a:t>
            </a:r>
          </a:p>
        </p:txBody>
      </p:sp>
      <p:sp>
        <p:nvSpPr>
          <p:cNvPr id="4" name="Segnaposto numero diapositiva 3"/>
          <p:cNvSpPr>
            <a:spLocks noGrp="1"/>
          </p:cNvSpPr>
          <p:nvPr>
            <p:ph type="sldNum" sz="quarter" idx="10"/>
          </p:nvPr>
        </p:nvSpPr>
        <p:spPr/>
        <p:txBody>
          <a:bodyPr/>
          <a:lstStyle/>
          <a:p>
            <a:fld id="{595F61C2-6B96-DC49-8037-CB49B5317E27}" type="slidenum">
              <a:rPr lang="en-GB" smtClean="0"/>
              <a:t>30</a:t>
            </a:fld>
            <a:endParaRPr lang="en-GB"/>
          </a:p>
        </p:txBody>
      </p:sp>
    </p:spTree>
    <p:extLst>
      <p:ext uri="{BB962C8B-B14F-4D97-AF65-F5344CB8AC3E}">
        <p14:creationId xmlns:p14="http://schemas.microsoft.com/office/powerpoint/2010/main" val="7772374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31</a:t>
            </a:fld>
            <a:endParaRPr lang="en-GB"/>
          </a:p>
        </p:txBody>
      </p:sp>
    </p:spTree>
    <p:extLst>
      <p:ext uri="{BB962C8B-B14F-4D97-AF65-F5344CB8AC3E}">
        <p14:creationId xmlns:p14="http://schemas.microsoft.com/office/powerpoint/2010/main" val="3422775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smtClean="0">
                <a:solidFill>
                  <a:schemeClr val="tx1"/>
                </a:solidFill>
                <a:effectLst/>
                <a:latin typeface="+mn-lt"/>
                <a:ea typeface="+mn-ea"/>
                <a:cs typeface="+mn-cs"/>
              </a:rPr>
              <a:t>At some </a:t>
            </a:r>
            <a:r>
              <a:rPr lang="it-IT" sz="1200" kern="1200" err="1" smtClean="0">
                <a:solidFill>
                  <a:schemeClr val="tx1"/>
                </a:solidFill>
                <a:effectLst/>
                <a:latin typeface="+mn-lt"/>
                <a:ea typeface="+mn-ea"/>
                <a:cs typeface="+mn-cs"/>
              </a:rPr>
              <a:t>point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during</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development</a:t>
            </a:r>
            <a:r>
              <a:rPr lang="it-IT" sz="1200" kern="1200" smtClean="0">
                <a:solidFill>
                  <a:schemeClr val="tx1"/>
                </a:solidFill>
                <a:effectLst/>
                <a:latin typeface="+mn-lt"/>
                <a:ea typeface="+mn-ea"/>
                <a:cs typeface="+mn-cs"/>
              </a:rPr>
              <a:t> of the </a:t>
            </a:r>
            <a:r>
              <a:rPr lang="it-IT" sz="1200" kern="1200" err="1" smtClean="0">
                <a:solidFill>
                  <a:schemeClr val="tx1"/>
                </a:solidFill>
                <a:effectLst/>
                <a:latin typeface="+mn-lt"/>
                <a:ea typeface="+mn-ea"/>
                <a:cs typeface="+mn-cs"/>
              </a:rPr>
              <a:t>contract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its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name</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was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changed</a:t>
            </a:r>
            <a:r>
              <a:rPr lang="it-IT" sz="1200" kern="1200" smtClean="0">
                <a:solidFill>
                  <a:schemeClr val="tx1"/>
                </a:solidFill>
                <a:effectLst/>
                <a:latin typeface="+mn-lt"/>
                <a:ea typeface="+mn-ea"/>
                <a:cs typeface="+mn-cs"/>
              </a:rPr>
              <a:t> from </a:t>
            </a:r>
            <a:r>
              <a:rPr lang="it-IT" sz="1200" kern="1200" err="1" smtClean="0">
                <a:solidFill>
                  <a:schemeClr val="tx1"/>
                </a:solidFill>
                <a:effectLst/>
                <a:latin typeface="+mn-lt"/>
                <a:ea typeface="+mn-ea"/>
                <a:cs typeface="+mn-cs"/>
              </a:rPr>
              <a:t>DynamicPyramid</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into</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Rubixi</a:t>
            </a:r>
            <a:r>
              <a:rPr lang="it-IT" sz="1200" kern="1200" smtClean="0">
                <a:solidFill>
                  <a:schemeClr val="tx1"/>
                </a:solidFill>
                <a:effectLst/>
                <a:latin typeface="+mn-lt"/>
                <a:ea typeface="+mn-ea"/>
                <a:cs typeface="+mn-cs"/>
              </a:rPr>
              <a:t>. </a:t>
            </a:r>
            <a:endParaRPr lang="it-IT"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baseline="0" smtClean="0"/>
              <a:t>Programmers forgot to change the name of the constructor, which then became </a:t>
            </a:r>
            <a:r>
              <a:rPr lang="en-GB" sz="1200" kern="1200" smtClean="0">
                <a:solidFill>
                  <a:schemeClr val="tx1"/>
                </a:solidFill>
                <a:effectLst/>
                <a:latin typeface="+mn-lt"/>
                <a:ea typeface="+mn-ea"/>
                <a:cs typeface="+mn-cs"/>
              </a:rPr>
              <a:t>a function </a:t>
            </a:r>
            <a:r>
              <a:rPr lang="en-GB" sz="1200" kern="1200" err="1" smtClean="0">
                <a:solidFill>
                  <a:schemeClr val="tx1"/>
                </a:solidFill>
                <a:effectLst/>
                <a:latin typeface="+mn-lt"/>
                <a:ea typeface="+mn-ea"/>
                <a:cs typeface="+mn-cs"/>
              </a:rPr>
              <a:t>invokable</a:t>
            </a:r>
            <a:r>
              <a:rPr lang="en-GB" sz="1200" kern="1200" smtClean="0">
                <a:solidFill>
                  <a:schemeClr val="tx1"/>
                </a:solidFill>
                <a:effectLst/>
                <a:latin typeface="+mn-lt"/>
                <a:ea typeface="+mn-ea"/>
                <a:cs typeface="+mn-cs"/>
              </a:rPr>
              <a:t> by anyone </a:t>
            </a:r>
            <a:endParaRPr lang="en-GB"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smtClean="0">
                <a:solidFill>
                  <a:schemeClr val="tx1"/>
                </a:solidFill>
                <a:effectLst/>
                <a:latin typeface="+mn-lt"/>
                <a:ea typeface="+mn-ea"/>
                <a:cs typeface="+mn-cs"/>
              </a:rPr>
              <a:t>After this bug became public, users started to invoke </a:t>
            </a:r>
            <a:r>
              <a:rPr lang="en-GB" sz="1200" kern="1200" err="1" smtClean="0">
                <a:solidFill>
                  <a:schemeClr val="tx1"/>
                </a:solidFill>
                <a:effectLst/>
                <a:latin typeface="+mn-lt"/>
                <a:ea typeface="+mn-ea"/>
                <a:cs typeface="+mn-cs"/>
              </a:rPr>
              <a:t>DynamicPyramid</a:t>
            </a:r>
            <a:r>
              <a:rPr lang="en-GB" sz="1200" kern="1200" smtClean="0">
                <a:solidFill>
                  <a:schemeClr val="tx1"/>
                </a:solidFill>
                <a:effectLst/>
                <a:latin typeface="+mn-lt"/>
                <a:ea typeface="+mn-ea"/>
                <a:cs typeface="+mn-cs"/>
              </a:rPr>
              <a:t> in order to become the owner, and so to withdraw the fees. </a:t>
            </a:r>
            <a:endParaRPr lang="en-GB" smtClean="0"/>
          </a:p>
          <a:p>
            <a:pPr marL="228600"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32</a:t>
            </a:fld>
            <a:endParaRPr lang="en-GB"/>
          </a:p>
        </p:txBody>
      </p:sp>
    </p:spTree>
    <p:extLst>
      <p:ext uri="{BB962C8B-B14F-4D97-AF65-F5344CB8AC3E}">
        <p14:creationId xmlns:p14="http://schemas.microsoft.com/office/powerpoint/2010/main" val="6883157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en-GB" baseline="0" dirty="0" smtClean="0"/>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33</a:t>
            </a:fld>
            <a:endParaRPr lang="en-GB"/>
          </a:p>
        </p:txBody>
      </p:sp>
    </p:spTree>
    <p:extLst>
      <p:ext uri="{BB962C8B-B14F-4D97-AF65-F5344CB8AC3E}">
        <p14:creationId xmlns:p14="http://schemas.microsoft.com/office/powerpoint/2010/main" val="4313540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smtClean="0">
                <a:solidFill>
                  <a:schemeClr val="tx1"/>
                </a:solidFill>
                <a:effectLst/>
                <a:latin typeface="+mn-lt"/>
                <a:ea typeface="+mn-ea"/>
                <a:cs typeface="+mn-cs"/>
              </a:rPr>
              <a:t>To join the </a:t>
            </a:r>
            <a:r>
              <a:rPr lang="it-IT" sz="1200" kern="1200" err="1" smtClean="0">
                <a:solidFill>
                  <a:schemeClr val="tx1"/>
                </a:solidFill>
                <a:effectLst/>
                <a:latin typeface="+mn-lt"/>
                <a:ea typeface="+mn-ea"/>
                <a:cs typeface="+mn-cs"/>
              </a:rPr>
              <a:t>scheme</a:t>
            </a:r>
            <a:r>
              <a:rPr lang="it-IT" sz="1200" kern="1200" smtClean="0">
                <a:solidFill>
                  <a:schemeClr val="tx1"/>
                </a:solidFill>
                <a:effectLst/>
                <a:latin typeface="+mn-lt"/>
                <a:ea typeface="+mn-ea"/>
                <a:cs typeface="+mn-cs"/>
              </a:rPr>
              <a:t>, a </a:t>
            </a:r>
            <a:r>
              <a:rPr lang="it-IT" sz="1200" kern="1200" err="1" smtClean="0">
                <a:solidFill>
                  <a:schemeClr val="tx1"/>
                </a:solidFill>
                <a:effectLst/>
                <a:latin typeface="+mn-lt"/>
                <a:ea typeface="+mn-ea"/>
                <a:cs typeface="+mn-cs"/>
              </a:rPr>
              <a:t>participant</a:t>
            </a:r>
            <a:r>
              <a:rPr lang="it-IT" sz="1200" kern="1200" smtClean="0">
                <a:solidFill>
                  <a:schemeClr val="tx1"/>
                </a:solidFill>
                <a:effectLst/>
                <a:latin typeface="+mn-lt"/>
                <a:ea typeface="+mn-ea"/>
                <a:cs typeface="+mn-cs"/>
              </a:rPr>
              <a:t> must </a:t>
            </a:r>
            <a:r>
              <a:rPr lang="it-IT" sz="1200" kern="1200" err="1" smtClean="0">
                <a:solidFill>
                  <a:schemeClr val="tx1"/>
                </a:solidFill>
                <a:effectLst/>
                <a:latin typeface="+mn-lt"/>
                <a:ea typeface="+mn-ea"/>
                <a:cs typeface="+mn-cs"/>
              </a:rPr>
              <a:t>send</a:t>
            </a:r>
            <a:r>
              <a:rPr lang="it-IT" sz="1200" kern="1200" smtClean="0">
                <a:solidFill>
                  <a:schemeClr val="tx1"/>
                </a:solidFill>
                <a:effectLst/>
                <a:latin typeface="+mn-lt"/>
                <a:ea typeface="+mn-ea"/>
                <a:cs typeface="+mn-cs"/>
              </a:rPr>
              <a:t> a </a:t>
            </a:r>
            <a:r>
              <a:rPr lang="it-IT" sz="1200" kern="1200" err="1" smtClean="0">
                <a:solidFill>
                  <a:schemeClr val="tx1"/>
                </a:solidFill>
                <a:effectLst/>
                <a:latin typeface="+mn-lt"/>
                <a:ea typeface="+mn-ea"/>
                <a:cs typeface="+mn-cs"/>
              </a:rPr>
              <a:t>certain</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amount</a:t>
            </a:r>
            <a:r>
              <a:rPr lang="it-IT" sz="1200" kern="1200" smtClean="0">
                <a:solidFill>
                  <a:schemeClr val="tx1"/>
                </a:solidFill>
                <a:effectLst/>
                <a:latin typeface="+mn-lt"/>
                <a:ea typeface="+mn-ea"/>
                <a:cs typeface="+mn-cs"/>
              </a:rPr>
              <a:t> of </a:t>
            </a:r>
            <a:r>
              <a:rPr lang="it-IT" sz="1200" kern="1200" err="1" smtClean="0">
                <a:solidFill>
                  <a:schemeClr val="tx1"/>
                </a:solidFill>
                <a:effectLst/>
                <a:latin typeface="+mn-lt"/>
                <a:ea typeface="+mn-ea"/>
                <a:cs typeface="+mn-cs"/>
              </a:rPr>
              <a:t>ether</a:t>
            </a:r>
            <a:r>
              <a:rPr lang="it-IT" sz="1200" kern="1200" smtClean="0">
                <a:solidFill>
                  <a:schemeClr val="tx1"/>
                </a:solidFill>
                <a:effectLst/>
                <a:latin typeface="+mn-lt"/>
                <a:ea typeface="+mn-ea"/>
                <a:cs typeface="+mn-cs"/>
              </a:rPr>
              <a:t> to the </a:t>
            </a:r>
            <a:r>
              <a:rPr lang="it-IT" sz="1200" kern="1200" err="1" smtClean="0">
                <a:solidFill>
                  <a:schemeClr val="tx1"/>
                </a:solidFill>
                <a:effectLst/>
                <a:latin typeface="+mn-lt"/>
                <a:ea typeface="+mn-ea"/>
                <a:cs typeface="+mn-cs"/>
              </a:rPr>
              <a:t>contract</a:t>
            </a:r>
            <a:r>
              <a:rPr lang="it-IT" sz="1200" kern="1200" smtClean="0">
                <a:solidFill>
                  <a:schemeClr val="tx1"/>
                </a:solidFill>
                <a:effectLst/>
                <a:latin typeface="+mn-lt"/>
                <a:ea typeface="+mn-ea"/>
                <a:cs typeface="+mn-cs"/>
              </a:rPr>
              <a:t>. </a:t>
            </a:r>
            <a:endParaRPr lang="it-IT"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If</a:t>
            </a:r>
            <a:r>
              <a:rPr lang="it-IT" sz="1200" kern="1200" smtClean="0">
                <a:solidFill>
                  <a:schemeClr val="tx1"/>
                </a:solidFill>
                <a:effectLst/>
                <a:latin typeface="+mn-lt"/>
                <a:ea typeface="+mn-ea"/>
                <a:cs typeface="+mn-cs"/>
              </a:rPr>
              <a:t> no </a:t>
            </a:r>
            <a:r>
              <a:rPr lang="it-IT" sz="1200" kern="1200" err="1" smtClean="0">
                <a:solidFill>
                  <a:schemeClr val="tx1"/>
                </a:solidFill>
                <a:effectLst/>
                <a:latin typeface="+mn-lt"/>
                <a:ea typeface="+mn-ea"/>
                <a:cs typeface="+mn-cs"/>
              </a:rPr>
              <a:t>one</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joins</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scheme</a:t>
            </a:r>
            <a:r>
              <a:rPr lang="it-IT" sz="1200" kern="1200" smtClean="0">
                <a:solidFill>
                  <a:schemeClr val="tx1"/>
                </a:solidFill>
                <a:effectLst/>
                <a:latin typeface="+mn-lt"/>
                <a:ea typeface="+mn-ea"/>
                <a:cs typeface="+mn-cs"/>
              </a:rPr>
              <a:t> for 12 hours, the last </a:t>
            </a:r>
            <a:r>
              <a:rPr lang="it-IT" sz="1200" kern="1200" err="1" smtClean="0">
                <a:solidFill>
                  <a:schemeClr val="tx1"/>
                </a:solidFill>
                <a:effectLst/>
                <a:latin typeface="+mn-lt"/>
                <a:ea typeface="+mn-ea"/>
                <a:cs typeface="+mn-cs"/>
              </a:rPr>
              <a:t>participant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gets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all</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ether</a:t>
            </a:r>
            <a:r>
              <a:rPr lang="it-IT" sz="1200" kern="1200" smtClean="0">
                <a:solidFill>
                  <a:schemeClr val="tx1"/>
                </a:solidFill>
                <a:effectLst/>
                <a:latin typeface="+mn-lt"/>
                <a:ea typeface="+mn-ea"/>
                <a:cs typeface="+mn-cs"/>
              </a:rPr>
              <a:t> in the </a:t>
            </a:r>
            <a:r>
              <a:rPr lang="it-IT" sz="1200" kern="1200" err="1" smtClean="0">
                <a:solidFill>
                  <a:schemeClr val="tx1"/>
                </a:solidFill>
                <a:effectLst/>
                <a:latin typeface="+mn-lt"/>
                <a:ea typeface="+mn-ea"/>
                <a:cs typeface="+mn-cs"/>
              </a:rPr>
              <a:t>contract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except</a:t>
            </a:r>
            <a:r>
              <a:rPr lang="it-IT" sz="1200" kern="1200" smtClean="0">
                <a:solidFill>
                  <a:schemeClr val="tx1"/>
                </a:solidFill>
                <a:effectLst/>
                <a:latin typeface="+mn-lt"/>
                <a:ea typeface="+mn-ea"/>
                <a:cs typeface="+mn-cs"/>
              </a:rPr>
              <a:t> for a </a:t>
            </a:r>
            <a:r>
              <a:rPr lang="it-IT" sz="1200" kern="1200" err="1" smtClean="0">
                <a:solidFill>
                  <a:schemeClr val="tx1"/>
                </a:solidFill>
                <a:effectLst/>
                <a:latin typeface="+mn-lt"/>
                <a:ea typeface="+mn-ea"/>
                <a:cs typeface="+mn-cs"/>
              </a:rPr>
              <a:t>fee</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kept</a:t>
            </a:r>
            <a:r>
              <a:rPr lang="it-IT" sz="1200" kern="1200" smtClean="0">
                <a:solidFill>
                  <a:schemeClr val="tx1"/>
                </a:solidFill>
                <a:effectLst/>
                <a:latin typeface="+mn-lt"/>
                <a:ea typeface="+mn-ea"/>
                <a:cs typeface="+mn-cs"/>
              </a:rPr>
              <a:t> by the </a:t>
            </a:r>
            <a:r>
              <a:rPr lang="it-IT" sz="1200" kern="1200" err="1" smtClean="0">
                <a:solidFill>
                  <a:schemeClr val="tx1"/>
                </a:solidFill>
                <a:effectLst/>
                <a:latin typeface="+mn-lt"/>
                <a:ea typeface="+mn-ea"/>
                <a:cs typeface="+mn-cs"/>
              </a:rPr>
              <a:t>owner</a:t>
            </a:r>
            <a:r>
              <a:rPr lang="it-IT" sz="1200" kern="1200" smtClean="0">
                <a:solidFill>
                  <a:schemeClr val="tx1"/>
                </a:solidFill>
                <a:effectLst/>
                <a:latin typeface="+mn-lt"/>
                <a:ea typeface="+mn-ea"/>
                <a:cs typeface="+mn-cs"/>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When</a:t>
            </a:r>
            <a:r>
              <a:rPr lang="it-IT" sz="1200" kern="1200" smtClean="0">
                <a:solidFill>
                  <a:schemeClr val="tx1"/>
                </a:solidFill>
                <a:effectLst/>
                <a:latin typeface="+mn-lt"/>
                <a:ea typeface="+mn-ea"/>
                <a:cs typeface="+mn-cs"/>
              </a:rPr>
              <a:t> the 12 hours are </a:t>
            </a:r>
            <a:r>
              <a:rPr lang="it-IT" sz="1200" kern="1200" err="1" smtClean="0">
                <a:solidFill>
                  <a:schemeClr val="tx1"/>
                </a:solidFill>
                <a:effectLst/>
                <a:latin typeface="+mn-lt"/>
                <a:ea typeface="+mn-ea"/>
                <a:cs typeface="+mn-cs"/>
              </a:rPr>
              <a:t>expired</a:t>
            </a:r>
            <a:r>
              <a:rPr lang="it-IT" sz="1200" kern="1200" smtClean="0">
                <a:solidFill>
                  <a:schemeClr val="tx1"/>
                </a:solidFill>
                <a:effectLst/>
                <a:latin typeface="+mn-lt"/>
                <a:ea typeface="+mn-ea"/>
                <a:cs typeface="+mn-cs"/>
              </a:rPr>
              <a:t>, the last </a:t>
            </a:r>
            <a:r>
              <a:rPr lang="it-IT" sz="1200" kern="1200" err="1" smtClean="0">
                <a:solidFill>
                  <a:schemeClr val="tx1"/>
                </a:solidFill>
                <a:effectLst/>
                <a:latin typeface="+mn-lt"/>
                <a:ea typeface="+mn-ea"/>
                <a:cs typeface="+mn-cs"/>
              </a:rPr>
              <a:t>participant</a:t>
            </a:r>
            <a:r>
              <a:rPr lang="it-IT" sz="1200" kern="1200" smtClean="0">
                <a:solidFill>
                  <a:schemeClr val="tx1"/>
                </a:solidFill>
                <a:effectLst/>
                <a:latin typeface="+mn-lt"/>
                <a:ea typeface="+mn-ea"/>
                <a:cs typeface="+mn-cs"/>
              </a:rPr>
              <a:t> can </a:t>
            </a:r>
            <a:r>
              <a:rPr lang="it-IT" sz="1200" kern="1200" err="1" smtClean="0">
                <a:solidFill>
                  <a:schemeClr val="tx1"/>
                </a:solidFill>
                <a:effectLst/>
                <a:latin typeface="+mn-lt"/>
                <a:ea typeface="+mn-ea"/>
                <a:cs typeface="+mn-cs"/>
              </a:rPr>
              <a:t>claim</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money</a:t>
            </a:r>
            <a:r>
              <a:rPr lang="it-IT" sz="1200" kern="1200" smtClean="0">
                <a:solidFill>
                  <a:schemeClr val="tx1"/>
                </a:solidFill>
                <a:effectLst/>
                <a:latin typeface="+mn-lt"/>
                <a:ea typeface="+mn-ea"/>
                <a:cs typeface="+mn-cs"/>
              </a:rPr>
              <a:t>, and the arrays are </a:t>
            </a:r>
            <a:r>
              <a:rPr lang="it-IT" sz="1200" kern="1200" err="1" smtClean="0">
                <a:solidFill>
                  <a:schemeClr val="tx1"/>
                </a:solidFill>
                <a:effectLst/>
                <a:latin typeface="+mn-lt"/>
                <a:ea typeface="+mn-ea"/>
                <a:cs typeface="+mn-cs"/>
              </a:rPr>
              <a:t>cleared</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as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follows</a:t>
            </a:r>
            <a:r>
              <a:rPr lang="it-IT" sz="1200" kern="1200" smtClean="0">
                <a:solidFill>
                  <a:schemeClr val="tx1"/>
                </a:solidFill>
                <a:effectLst/>
                <a:latin typeface="+mn-lt"/>
                <a:ea typeface="+mn-ea"/>
                <a:cs typeface="+mn-cs"/>
              </a:rPr>
              <a:t>: </a:t>
            </a:r>
            <a:endParaRPr lang="it-IT"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mtClean="0"/>
          </a:p>
          <a:p>
            <a:pPr marL="228600"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34</a:t>
            </a:fld>
            <a:endParaRPr lang="en-GB"/>
          </a:p>
        </p:txBody>
      </p:sp>
    </p:spTree>
    <p:extLst>
      <p:ext uri="{BB962C8B-B14F-4D97-AF65-F5344CB8AC3E}">
        <p14:creationId xmlns:p14="http://schemas.microsoft.com/office/powerpoint/2010/main" val="14442629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35</a:t>
            </a:fld>
            <a:endParaRPr lang="en-GB"/>
          </a:p>
        </p:txBody>
      </p:sp>
    </p:spTree>
    <p:extLst>
      <p:ext uri="{BB962C8B-B14F-4D97-AF65-F5344CB8AC3E}">
        <p14:creationId xmlns:p14="http://schemas.microsoft.com/office/powerpoint/2010/main" val="20142080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smtClean="0">
                <a:solidFill>
                  <a:schemeClr val="tx1"/>
                </a:solidFill>
                <a:effectLst/>
                <a:latin typeface="+mn-lt"/>
                <a:ea typeface="+mn-ea"/>
                <a:cs typeface="+mn-cs"/>
              </a:rPr>
              <a:t>To join the </a:t>
            </a:r>
            <a:r>
              <a:rPr lang="it-IT" sz="1200" kern="1200" err="1" smtClean="0">
                <a:solidFill>
                  <a:schemeClr val="tx1"/>
                </a:solidFill>
                <a:effectLst/>
                <a:latin typeface="+mn-lt"/>
                <a:ea typeface="+mn-ea"/>
                <a:cs typeface="+mn-cs"/>
              </a:rPr>
              <a:t>scheme</a:t>
            </a:r>
            <a:r>
              <a:rPr lang="it-IT" sz="1200" kern="1200" smtClean="0">
                <a:solidFill>
                  <a:schemeClr val="tx1"/>
                </a:solidFill>
                <a:effectLst/>
                <a:latin typeface="+mn-lt"/>
                <a:ea typeface="+mn-ea"/>
                <a:cs typeface="+mn-cs"/>
              </a:rPr>
              <a:t>, a player must </a:t>
            </a:r>
            <a:r>
              <a:rPr lang="it-IT" sz="1200" kern="1200" err="1" smtClean="0">
                <a:solidFill>
                  <a:schemeClr val="tx1"/>
                </a:solidFill>
                <a:effectLst/>
                <a:latin typeface="+mn-lt"/>
                <a:ea typeface="+mn-ea"/>
                <a:cs typeface="+mn-cs"/>
              </a:rPr>
              <a:t>invest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at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least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half</a:t>
            </a:r>
            <a:r>
              <a:rPr lang="it-IT" sz="1200" kern="1200" smtClean="0">
                <a:solidFill>
                  <a:schemeClr val="tx1"/>
                </a:solidFill>
                <a:effectLst/>
                <a:latin typeface="+mn-lt"/>
                <a:ea typeface="+mn-ea"/>
                <a:cs typeface="+mn-cs"/>
              </a:rPr>
              <a:t> of the jackpot (line 14), </a:t>
            </a:r>
            <a:endParaRPr lang="it-IT" smtClean="0"/>
          </a:p>
          <a:p>
            <a:pPr marL="228600" indent="-228600">
              <a:buAutoNum type="arabicPeriod"/>
            </a:pPr>
            <a:r>
              <a:rPr lang="en-GB" baseline="0" smtClean="0"/>
              <a:t>Anyone can invoke </a:t>
            </a:r>
            <a:r>
              <a:rPr lang="en-GB" baseline="0" err="1" smtClean="0"/>
              <a:t>resetInvestment</a:t>
            </a:r>
            <a:r>
              <a:rPr lang="en-GB" baseline="0" smtClean="0"/>
              <a:t> </a:t>
            </a:r>
          </a:p>
          <a:p>
            <a:pPr marL="228600" indent="-228600">
              <a:buAutoNum type="arabicPeriod"/>
            </a:pPr>
            <a:r>
              <a:rPr lang="en-GB" baseline="0" smtClean="0"/>
              <a:t>To make this contract easier to understand the timestamp the interval is set to ONE_MINUTE instead of 12 Hours	</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smtClean="0">
                <a:solidFill>
                  <a:schemeClr val="tx1"/>
                </a:solidFill>
                <a:effectLst/>
                <a:latin typeface="+mn-lt"/>
                <a:ea typeface="+mn-ea"/>
                <a:cs typeface="+mn-cs"/>
              </a:rPr>
              <a:t>Anyone can invoke </a:t>
            </a:r>
            <a:r>
              <a:rPr lang="en-GB" sz="1200" kern="1200" err="1" smtClean="0">
                <a:solidFill>
                  <a:schemeClr val="tx1"/>
                </a:solidFill>
                <a:effectLst/>
                <a:latin typeface="+mn-lt"/>
                <a:ea typeface="+mn-ea"/>
                <a:cs typeface="+mn-cs"/>
              </a:rPr>
              <a:t>resetInvestment</a:t>
            </a:r>
            <a:r>
              <a:rPr lang="en-GB" sz="1200" kern="1200" smtClean="0">
                <a:solidFill>
                  <a:schemeClr val="tx1"/>
                </a:solidFill>
                <a:effectLst/>
                <a:latin typeface="+mn-lt"/>
                <a:ea typeface="+mn-ea"/>
                <a:cs typeface="+mn-cs"/>
              </a:rPr>
              <a:t>(), which pays the jackpot (half of the invested total) to the winner (line 24), and sends the remaining ether to the contract owner. </a:t>
            </a:r>
            <a:endParaRPr lang="en-GB" smtClean="0"/>
          </a:p>
          <a:p>
            <a:pPr marL="685800" lvl="1" indent="-228600">
              <a:buAutoNum type="arabicPeriod"/>
            </a:pPr>
            <a:endParaRPr lang="en-GB" baseline="0" smtClean="0"/>
          </a:p>
          <a:p>
            <a:pPr marL="228600" marR="0" lvl="0" indent="-228600" algn="l" defTabSz="914400" rtl="0" eaLnBrk="1" fontAlgn="auto" latinLnBrk="0" hangingPunct="1">
              <a:lnSpc>
                <a:spcPct val="100000"/>
              </a:lnSpc>
              <a:spcBef>
                <a:spcPts val="0"/>
              </a:spcBef>
              <a:spcAft>
                <a:spcPts val="0"/>
              </a:spcAft>
              <a:buClrTx/>
              <a:buSzTx/>
              <a:buFontTx/>
              <a:buNone/>
              <a:tabLst/>
              <a:defRPr/>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36</a:t>
            </a:fld>
            <a:endParaRPr lang="en-GB"/>
          </a:p>
        </p:txBody>
      </p:sp>
    </p:spTree>
    <p:extLst>
      <p:ext uri="{BB962C8B-B14F-4D97-AF65-F5344CB8AC3E}">
        <p14:creationId xmlns:p14="http://schemas.microsoft.com/office/powerpoint/2010/main" val="1345255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r>
              <a:rPr lang="en-GB" baseline="0" dirty="0" smtClean="0"/>
              <a:t>Performed by the owner</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His goal is not to pay the winner, so that the ether is kept by the contract, </a:t>
            </a:r>
            <a:endParaRPr lang="en-GB" dirty="0" smtClean="0"/>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To fulfil this goal, the owner has to make the send at line 24 fail. </a:t>
            </a:r>
            <a:endParaRPr lang="en-GB" dirty="0" smtClean="0"/>
          </a:p>
          <a:p>
            <a:pPr marL="685800" lvl="1" indent="-228600">
              <a:buAutoNum type="arabicPeriod"/>
            </a:pPr>
            <a:endParaRPr lang="en-GB" baseline="0" dirty="0" smtClean="0"/>
          </a:p>
          <a:p>
            <a:pPr marL="685800" lvl="1" indent="-228600">
              <a:buAutoNum type="arabicPeriod"/>
            </a:pPr>
            <a:endParaRPr lang="en-GB" baseline="0" dirty="0" smtClean="0"/>
          </a:p>
          <a:p>
            <a:pPr marL="0" lvl="0" indent="0">
              <a:buNone/>
            </a:pPr>
            <a:r>
              <a:rPr lang="en-GB" baseline="0" dirty="0" smtClean="0"/>
              <a:t>First step is to publish a Mallory contract as follows: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aseline="0" dirty="0" smtClean="0"/>
              <a:t>Mallory</a:t>
            </a:r>
            <a:r>
              <a:rPr lang="en-GB" sz="1200" kern="1200" dirty="0" smtClean="0">
                <a:solidFill>
                  <a:schemeClr val="tx1"/>
                </a:solidFill>
                <a:effectLst/>
                <a:latin typeface="+mn-lt"/>
                <a:ea typeface="+mn-ea"/>
                <a:cs typeface="+mn-cs"/>
              </a:rPr>
              <a:t> starts invoking herself recursively (RECORSIVLY), making the stack grow</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After 1022 function</a:t>
            </a:r>
            <a:r>
              <a:rPr lang="en-GB" sz="1200" kern="1200" baseline="0" dirty="0" smtClean="0">
                <a:solidFill>
                  <a:schemeClr val="tx1"/>
                </a:solidFill>
                <a:effectLst/>
                <a:latin typeface="+mn-lt"/>
                <a:ea typeface="+mn-ea"/>
                <a:cs typeface="+mn-cs"/>
              </a:rPr>
              <a:t> calls, the else statement is executed with </a:t>
            </a:r>
            <a:r>
              <a:rPr lang="en-GB" sz="1200" kern="1200" baseline="0" dirty="0" err="1" smtClean="0">
                <a:solidFill>
                  <a:schemeClr val="tx1"/>
                </a:solidFill>
                <a:effectLst/>
                <a:latin typeface="+mn-lt"/>
                <a:ea typeface="+mn-ea"/>
                <a:cs typeface="+mn-cs"/>
              </a:rPr>
              <a:t>resetInvestment</a:t>
            </a:r>
            <a:r>
              <a:rPr lang="en-GB" sz="1200" kern="1200" baseline="0" dirty="0" smtClean="0">
                <a:solidFill>
                  <a:schemeClr val="tx1"/>
                </a:solidFill>
                <a:effectLst/>
                <a:latin typeface="+mn-lt"/>
                <a:ea typeface="+mn-ea"/>
                <a:cs typeface="+mn-cs"/>
              </a:rPr>
              <a: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baseline="0" dirty="0" smtClean="0">
                <a:solidFill>
                  <a:schemeClr val="tx1"/>
                </a:solidFill>
                <a:effectLst/>
                <a:latin typeface="+mn-lt"/>
                <a:ea typeface="+mn-ea"/>
                <a:cs typeface="+mn-cs"/>
              </a:rPr>
              <a:t>The send at line 24 fails -&gt; the stack limit is reached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Since </a:t>
            </a:r>
            <a:r>
              <a:rPr lang="en-GB" sz="1200" kern="1200" dirty="0" err="1" smtClean="0">
                <a:solidFill>
                  <a:schemeClr val="tx1"/>
                </a:solidFill>
                <a:effectLst/>
                <a:latin typeface="+mn-lt"/>
                <a:ea typeface="+mn-ea"/>
                <a:cs typeface="+mn-cs"/>
              </a:rPr>
              <a:t>GovernMental</a:t>
            </a:r>
            <a:r>
              <a:rPr lang="en-GB" sz="1200" kern="1200" dirty="0" smtClean="0">
                <a:solidFill>
                  <a:schemeClr val="tx1"/>
                </a:solidFill>
                <a:effectLst/>
                <a:latin typeface="+mn-lt"/>
                <a:ea typeface="+mn-ea"/>
                <a:cs typeface="+mn-cs"/>
              </a:rPr>
              <a:t> does not check the return code of send (LINE</a:t>
            </a:r>
            <a:r>
              <a:rPr lang="en-GB" sz="1200" kern="1200" baseline="0" dirty="0" smtClean="0">
                <a:solidFill>
                  <a:schemeClr val="tx1"/>
                </a:solidFill>
                <a:effectLst/>
                <a:latin typeface="+mn-lt"/>
                <a:ea typeface="+mn-ea"/>
                <a:cs typeface="+mn-cs"/>
              </a:rPr>
              <a:t> 24)</a:t>
            </a:r>
            <a:r>
              <a:rPr lang="en-GB" sz="1200" kern="1200" dirty="0" smtClean="0">
                <a:solidFill>
                  <a:schemeClr val="tx1"/>
                </a:solidFill>
                <a:effectLst/>
                <a:latin typeface="+mn-lt"/>
                <a:ea typeface="+mn-ea"/>
                <a:cs typeface="+mn-cs"/>
              </a:rPr>
              <a:t>, the execution proceeds, resetting the contract state and starting another round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The balance of the contract increases every time this attack is run, because the legit winner is not paid. To collect the ether, the owner only needs to wait for another round to terminate correctly. </a:t>
            </a:r>
            <a:endParaRPr lang="en-GB"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dirty="0" smtClean="0"/>
          </a:p>
          <a:p>
            <a:pPr marL="0" lvl="0"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37</a:t>
            </a:fld>
            <a:endParaRPr lang="en-GB"/>
          </a:p>
        </p:txBody>
      </p:sp>
    </p:spTree>
    <p:extLst>
      <p:ext uri="{BB962C8B-B14F-4D97-AF65-F5344CB8AC3E}">
        <p14:creationId xmlns:p14="http://schemas.microsoft.com/office/powerpoint/2010/main" val="16831661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en-GB" baseline="0" smtClean="0"/>
          </a:p>
          <a:p>
            <a:pPr marL="685800" lvl="1"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38</a:t>
            </a:fld>
            <a:endParaRPr lang="en-GB"/>
          </a:p>
        </p:txBody>
      </p:sp>
    </p:spTree>
    <p:extLst>
      <p:ext uri="{BB962C8B-B14F-4D97-AF65-F5344CB8AC3E}">
        <p14:creationId xmlns:p14="http://schemas.microsoft.com/office/powerpoint/2010/main" val="2790323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mtClean="0"/>
              <a:t>Attac</a:t>
            </a:r>
            <a:r>
              <a:rPr lang="en-GB" baseline="0" smtClean="0"/>
              <a:t>ker is a miner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smtClean="0">
                <a:solidFill>
                  <a:schemeClr val="tx1"/>
                </a:solidFill>
                <a:effectLst/>
                <a:latin typeface="+mn-lt"/>
                <a:ea typeface="+mn-ea"/>
                <a:cs typeface="+mn-cs"/>
              </a:rPr>
              <a:t>Being a miner, she can choose not to include in blocks the transactions directed to </a:t>
            </a:r>
            <a:r>
              <a:rPr lang="en-GB" sz="1200" kern="1200" err="1" smtClean="0">
                <a:solidFill>
                  <a:schemeClr val="tx1"/>
                </a:solidFill>
                <a:effectLst/>
                <a:latin typeface="+mn-lt"/>
                <a:ea typeface="+mn-ea"/>
                <a:cs typeface="+mn-cs"/>
              </a:rPr>
              <a:t>GovernMental</a:t>
            </a:r>
            <a:r>
              <a:rPr lang="en-GB" sz="1200" kern="1200" smtClean="0">
                <a:solidFill>
                  <a:schemeClr val="tx1"/>
                </a:solidFill>
                <a:effectLst/>
                <a:latin typeface="+mn-lt"/>
                <a:ea typeface="+mn-ea"/>
                <a:cs typeface="+mn-cs"/>
              </a:rPr>
              <a:t>, except for her own, in order to be the last player in the round.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smtClean="0">
                <a:solidFill>
                  <a:schemeClr val="tx1"/>
                </a:solidFill>
                <a:effectLst/>
                <a:latin typeface="+mn-lt"/>
                <a:ea typeface="+mn-ea"/>
                <a:cs typeface="+mn-cs"/>
              </a:rPr>
              <a:t>the attacker can reorder the transactions, such that her one will appear first </a:t>
            </a:r>
            <a:endParaRPr lang="en-GB"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a:p>
        </p:txBody>
      </p:sp>
      <p:sp>
        <p:nvSpPr>
          <p:cNvPr id="4" name="Segnaposto numero diapositiva 3"/>
          <p:cNvSpPr>
            <a:spLocks noGrp="1"/>
          </p:cNvSpPr>
          <p:nvPr>
            <p:ph type="sldNum" sz="quarter" idx="10"/>
          </p:nvPr>
        </p:nvSpPr>
        <p:spPr/>
        <p:txBody>
          <a:bodyPr/>
          <a:lstStyle/>
          <a:p>
            <a:fld id="{595F61C2-6B96-DC49-8037-CB49B5317E27}" type="slidenum">
              <a:rPr lang="en-GB" smtClean="0"/>
              <a:t>39</a:t>
            </a:fld>
            <a:endParaRPr lang="en-GB"/>
          </a:p>
        </p:txBody>
      </p:sp>
    </p:spTree>
    <p:extLst>
      <p:ext uri="{BB962C8B-B14F-4D97-AF65-F5344CB8AC3E}">
        <p14:creationId xmlns:p14="http://schemas.microsoft.com/office/powerpoint/2010/main" val="934768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Tx/>
              <a:buChar char="-"/>
            </a:pPr>
            <a:r>
              <a:rPr lang="en-GB" baseline="0" dirty="0" smtClean="0"/>
              <a:t>DISTRIBUTED DB</a:t>
            </a:r>
          </a:p>
          <a:p>
            <a:pPr marL="171450" indent="-171450">
              <a:buFontTx/>
              <a:buChar char="-"/>
            </a:pPr>
            <a:r>
              <a:rPr lang="en-GB" baseline="0" dirty="0" err="1" smtClean="0"/>
              <a:t>Blockchain</a:t>
            </a:r>
            <a:r>
              <a:rPr lang="en-GB" baseline="0" dirty="0" smtClean="0"/>
              <a:t> </a:t>
            </a:r>
            <a:r>
              <a:rPr lang="en-GB" baseline="0" dirty="0" err="1" smtClean="0"/>
              <a:t>technlogy</a:t>
            </a:r>
            <a:r>
              <a:rPr lang="en-GB" baseline="0" dirty="0" smtClean="0"/>
              <a:t> is challenging the status quo in a radical way, by using math and </a:t>
            </a:r>
            <a:r>
              <a:rPr lang="en-GB" baseline="0" dirty="0" err="1" smtClean="0"/>
              <a:t>cryptogrnaphy</a:t>
            </a:r>
            <a:r>
              <a:rPr lang="en-GB" baseline="0" dirty="0" smtClean="0"/>
              <a:t>. </a:t>
            </a:r>
          </a:p>
          <a:p>
            <a:pPr marL="171450" indent="-171450">
              <a:buFontTx/>
              <a:buChar char="-"/>
            </a:pPr>
            <a:r>
              <a:rPr lang="en-GB" baseline="0" dirty="0" err="1" smtClean="0"/>
              <a:t>Blochchain</a:t>
            </a:r>
            <a:r>
              <a:rPr lang="en-GB" baseline="0" dirty="0" smtClean="0"/>
              <a:t> provides an open decentralised database of every transaction </a:t>
            </a:r>
            <a:r>
              <a:rPr lang="en-GB" baseline="0" dirty="0" err="1" smtClean="0"/>
              <a:t>involing</a:t>
            </a:r>
            <a:r>
              <a:rPr lang="en-GB" baseline="0" dirty="0" smtClean="0"/>
              <a:t> value (Money, goods, property word or even votes)</a:t>
            </a:r>
          </a:p>
          <a:p>
            <a:pPr marL="171450" indent="-171450">
              <a:buFontTx/>
              <a:buChar char="-"/>
            </a:pPr>
            <a:r>
              <a:rPr lang="en-GB" baseline="0" dirty="0" smtClean="0"/>
              <a:t>Basically, a BC is an append-only data structure </a:t>
            </a:r>
            <a:r>
              <a:rPr lang="en-GB" baseline="0" dirty="0" err="1" smtClean="0"/>
              <a:t>mainteined</a:t>
            </a:r>
            <a:r>
              <a:rPr lang="en-GB" baseline="0" dirty="0" smtClean="0"/>
              <a:t> by the nodes of a peer-</a:t>
            </a:r>
            <a:r>
              <a:rPr lang="en-GB" baseline="0" dirty="0" err="1" smtClean="0"/>
              <a:t>to.peer</a:t>
            </a:r>
            <a:r>
              <a:rPr lang="en-GB" baseline="0" dirty="0" smtClean="0"/>
              <a:t> network </a:t>
            </a:r>
          </a:p>
          <a:p>
            <a:pPr marL="171450" indent="-171450">
              <a:buFontTx/>
              <a:buChar char="-"/>
            </a:pPr>
            <a:r>
              <a:rPr lang="en-GB" baseline="0" dirty="0" smtClean="0"/>
              <a:t> Creating a record whose authenticity can be verified by the entire community -&gt; Thirty part trust organisations may no longer be necessary</a:t>
            </a:r>
          </a:p>
          <a:p>
            <a:pPr marL="171450" indent="-171450">
              <a:buFontTx/>
              <a:buChar char="-"/>
            </a:pPr>
            <a:endParaRPr lang="en-GB" baseline="0" dirty="0" smtClean="0"/>
          </a:p>
          <a:p>
            <a:pPr marL="171450" indent="-171450">
              <a:buFontTx/>
              <a:buChar char="-"/>
            </a:pPr>
            <a:endParaRPr lang="en-GB" baseline="0" dirty="0" smtClean="0"/>
          </a:p>
          <a:p>
            <a:pPr marL="171450" indent="-171450">
              <a:buFontTx/>
              <a:buChar char="-"/>
            </a:pPr>
            <a:r>
              <a:rPr lang="en-GB" baseline="0" dirty="0" smtClean="0"/>
              <a:t>PUBLIC LEDGER</a:t>
            </a:r>
          </a:p>
          <a:p>
            <a:pPr marL="171450" indent="-171450">
              <a:buFontTx/>
              <a:buChar char="-"/>
            </a:pPr>
            <a:r>
              <a:rPr lang="en-GB" baseline="0" dirty="0" smtClean="0"/>
              <a:t>Every transaction will be recorded on a public and distributed ledger </a:t>
            </a:r>
          </a:p>
          <a:p>
            <a:pPr marL="171450" indent="-171450">
              <a:buFontTx/>
              <a:buChar char="-"/>
            </a:pPr>
            <a:endParaRPr lang="en-GB" baseline="0" dirty="0" smtClean="0"/>
          </a:p>
          <a:p>
            <a:pPr marL="171450" indent="-171450">
              <a:buFontTx/>
              <a:buChar char="-"/>
            </a:pPr>
            <a:endParaRPr lang="en-GB" baseline="0" dirty="0" smtClean="0"/>
          </a:p>
          <a:p>
            <a:pPr marL="171450" indent="-171450">
              <a:buFontTx/>
              <a:buChar char="-"/>
            </a:pPr>
            <a:r>
              <a:rPr lang="en-GB" baseline="0" dirty="0" smtClean="0"/>
              <a:t>SOURCE OF TRUST</a:t>
            </a:r>
          </a:p>
          <a:p>
            <a:pPr marL="171450" indent="-171450">
              <a:buFontTx/>
              <a:buChar char="-"/>
            </a:pPr>
            <a:r>
              <a:rPr lang="en-GB" baseline="0" dirty="0" err="1" smtClean="0"/>
              <a:t>Blockchain</a:t>
            </a:r>
            <a:r>
              <a:rPr lang="en-GB" baseline="0" dirty="0" smtClean="0"/>
              <a:t> will become a global decentralised source of trust </a:t>
            </a:r>
          </a:p>
          <a:p>
            <a:pPr marL="171450" indent="-171450">
              <a:buFontTx/>
              <a:buChar char="-"/>
            </a:pPr>
            <a:endParaRPr lang="en-GB" baseline="0" dirty="0" smtClean="0"/>
          </a:p>
          <a:p>
            <a:r>
              <a:rPr lang="en-GB" sz="1200" kern="1200" dirty="0" smtClean="0">
                <a:solidFill>
                  <a:schemeClr val="tx1"/>
                </a:solidFill>
                <a:effectLst/>
                <a:latin typeface="+mn-lt"/>
                <a:ea typeface="+mn-ea"/>
                <a:cs typeface="+mn-cs"/>
              </a:rPr>
              <a:t>Everything that is centralized makes it easy to attack because it offers a single point of failure. </a:t>
            </a:r>
            <a:endParaRPr lang="it-IT"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(e.g. Firewall of a website). </a:t>
            </a:r>
            <a:endParaRPr lang="it-IT"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Application built with</a:t>
            </a:r>
            <a:r>
              <a:rPr lang="en-GB" sz="1200" kern="1200" baseline="0" dirty="0" smtClean="0">
                <a:solidFill>
                  <a:schemeClr val="tx1"/>
                </a:solidFill>
                <a:effectLst/>
                <a:latin typeface="+mn-lt"/>
                <a:ea typeface="+mn-ea"/>
                <a:cs typeface="+mn-cs"/>
              </a:rPr>
              <a:t> Bloch chain </a:t>
            </a:r>
            <a:r>
              <a:rPr lang="en-GB" sz="1200" kern="1200" baseline="0" dirty="0" err="1" smtClean="0">
                <a:solidFill>
                  <a:schemeClr val="tx1"/>
                </a:solidFill>
                <a:effectLst/>
                <a:latin typeface="+mn-lt"/>
                <a:ea typeface="+mn-ea"/>
                <a:cs typeface="+mn-cs"/>
              </a:rPr>
              <a:t>technlogy</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do not require  users to trust the developers with personal information or funds. </a:t>
            </a:r>
            <a:endParaRPr lang="it-IT" sz="1200" kern="1200" dirty="0" smtClean="0">
              <a:solidFill>
                <a:schemeClr val="tx1"/>
              </a:solidFill>
              <a:effectLst/>
              <a:latin typeface="+mn-lt"/>
              <a:ea typeface="+mn-ea"/>
              <a:cs typeface="+mn-cs"/>
            </a:endParaRPr>
          </a:p>
          <a:p>
            <a:pPr marL="171450" indent="-171450">
              <a:buFontTx/>
              <a:buChar char="-"/>
            </a:pPr>
            <a:endParaRPr lang="en-GB" baseline="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sz="1200" kern="1200" dirty="0" smtClean="0">
                <a:solidFill>
                  <a:schemeClr val="tx1"/>
                </a:solidFill>
                <a:latin typeface="+mn-lt"/>
                <a:ea typeface="+mn-ea"/>
                <a:cs typeface="+mn-cs"/>
              </a:rPr>
              <a:t>Currently, most people use a trusted middleman such as a bank to make a transaction. But </a:t>
            </a:r>
            <a:r>
              <a:rPr lang="en-GB" sz="1200" kern="1200" dirty="0" err="1" smtClean="0">
                <a:solidFill>
                  <a:schemeClr val="tx1"/>
                </a:solidFill>
                <a:latin typeface="+mn-lt"/>
                <a:ea typeface="+mn-ea"/>
                <a:cs typeface="+mn-cs"/>
              </a:rPr>
              <a:t>blockchain</a:t>
            </a:r>
            <a:r>
              <a:rPr lang="en-GB" sz="1200" kern="1200" dirty="0" smtClean="0">
                <a:solidFill>
                  <a:schemeClr val="tx1"/>
                </a:solidFill>
                <a:latin typeface="+mn-lt"/>
                <a:ea typeface="+mn-ea"/>
                <a:cs typeface="+mn-cs"/>
              </a:rPr>
              <a:t> allows consumers and suppliers to connect directly, removing the need for a third party.</a:t>
            </a: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indent="-171450">
              <a:buFontTx/>
              <a:buChar char="-"/>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a:t>
            </a:fld>
            <a:endParaRPr lang="en-GB"/>
          </a:p>
        </p:txBody>
      </p:sp>
    </p:spTree>
    <p:extLst>
      <p:ext uri="{BB962C8B-B14F-4D97-AF65-F5344CB8AC3E}">
        <p14:creationId xmlns:p14="http://schemas.microsoft.com/office/powerpoint/2010/main" val="653813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en-GB" baseline="0" smtClean="0"/>
          </a:p>
          <a:p>
            <a:pPr marL="685800" lvl="1"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40</a:t>
            </a:fld>
            <a:endParaRPr lang="en-GB"/>
          </a:p>
        </p:txBody>
      </p:sp>
    </p:spTree>
    <p:extLst>
      <p:ext uri="{BB962C8B-B14F-4D97-AF65-F5344CB8AC3E}">
        <p14:creationId xmlns:p14="http://schemas.microsoft.com/office/powerpoint/2010/main" val="19616624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Also</a:t>
            </a:r>
            <a:r>
              <a:rPr lang="it-IT" sz="1200" kern="1200" smtClean="0">
                <a:solidFill>
                  <a:schemeClr val="tx1"/>
                </a:solidFill>
                <a:effectLst/>
                <a:latin typeface="+mn-lt"/>
                <a:ea typeface="+mn-ea"/>
                <a:cs typeface="+mn-cs"/>
              </a:rPr>
              <a:t> in </a:t>
            </a:r>
            <a:r>
              <a:rPr lang="it-IT" sz="1200" kern="1200" err="1" smtClean="0">
                <a:solidFill>
                  <a:schemeClr val="tx1"/>
                </a:solidFill>
                <a:effectLst/>
                <a:latin typeface="+mn-lt"/>
                <a:ea typeface="+mn-ea"/>
                <a:cs typeface="+mn-cs"/>
              </a:rPr>
              <a:t>this</a:t>
            </a:r>
            <a:r>
              <a:rPr lang="it-IT" sz="1200" kern="1200" smtClean="0">
                <a:solidFill>
                  <a:schemeClr val="tx1"/>
                </a:solidFill>
                <a:effectLst/>
                <a:latin typeface="+mn-lt"/>
                <a:ea typeface="+mn-ea"/>
                <a:cs typeface="+mn-cs"/>
              </a:rPr>
              <a:t> case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is</a:t>
            </a:r>
            <a:r>
              <a:rPr lang="it-IT" sz="1200" kern="1200" smtClean="0">
                <a:solidFill>
                  <a:schemeClr val="tx1"/>
                </a:solidFill>
                <a:effectLst/>
                <a:latin typeface="+mn-lt"/>
                <a:ea typeface="+mn-ea"/>
                <a:cs typeface="+mn-cs"/>
              </a:rPr>
              <a:t> a </a:t>
            </a:r>
            <a:r>
              <a:rPr lang="it-IT" sz="1200" kern="1200" err="1" smtClean="0">
                <a:solidFill>
                  <a:schemeClr val="tx1"/>
                </a:solidFill>
                <a:effectLst/>
                <a:latin typeface="+mn-lt"/>
                <a:ea typeface="+mn-ea"/>
                <a:cs typeface="+mn-cs"/>
              </a:rPr>
              <a:t>miner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impersonating</a:t>
            </a:r>
            <a:r>
              <a:rPr lang="it-IT" sz="1200" kern="1200" smtClean="0">
                <a:solidFill>
                  <a:schemeClr val="tx1"/>
                </a:solidFill>
                <a:effectLst/>
                <a:latin typeface="+mn-lt"/>
                <a:ea typeface="+mn-ea"/>
                <a:cs typeface="+mn-cs"/>
              </a:rPr>
              <a:t> a player.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smtClean="0">
                <a:solidFill>
                  <a:schemeClr val="tx1"/>
                </a:solidFill>
                <a:effectLst/>
                <a:latin typeface="+mn-lt"/>
                <a:ea typeface="+mn-ea"/>
                <a:cs typeface="+mn-cs"/>
              </a:rPr>
              <a:t>Assume </a:t>
            </a:r>
            <a:r>
              <a:rPr lang="it-IT" sz="1200" kern="1200" err="1" smtClean="0">
                <a:solidFill>
                  <a:schemeClr val="tx1"/>
                </a:solidFill>
                <a:effectLst/>
                <a:latin typeface="+mn-lt"/>
                <a:ea typeface="+mn-ea"/>
                <a:cs typeface="+mn-cs"/>
              </a:rPr>
              <a:t>that</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manages</a:t>
            </a:r>
            <a:r>
              <a:rPr lang="it-IT" sz="1200" kern="1200" smtClean="0">
                <a:solidFill>
                  <a:schemeClr val="tx1"/>
                </a:solidFill>
                <a:effectLst/>
                <a:latin typeface="+mn-lt"/>
                <a:ea typeface="+mn-ea"/>
                <a:cs typeface="+mn-cs"/>
              </a:rPr>
              <a:t> to join the </a:t>
            </a:r>
            <a:r>
              <a:rPr lang="it-IT" sz="1200" kern="1200" err="1" smtClean="0">
                <a:solidFill>
                  <a:schemeClr val="tx1"/>
                </a:solidFill>
                <a:effectLst/>
                <a:latin typeface="+mn-lt"/>
                <a:ea typeface="+mn-ea"/>
                <a:cs typeface="+mn-cs"/>
              </a:rPr>
              <a:t>scheme</a:t>
            </a:r>
            <a:r>
              <a:rPr lang="it-IT" sz="1200" kern="1200" smtClean="0">
                <a:solidFill>
                  <a:schemeClr val="tx1"/>
                </a:solidFill>
                <a:effectLst/>
                <a:latin typeface="+mn-lt"/>
                <a:ea typeface="+mn-ea"/>
                <a:cs typeface="+mn-cs"/>
              </a:rPr>
              <a:t>. To be the last player in a round for a minute, </a:t>
            </a:r>
            <a:r>
              <a:rPr lang="it-IT" sz="1200" kern="1200" err="1" smtClean="0">
                <a:solidFill>
                  <a:schemeClr val="tx1"/>
                </a:solidFill>
                <a:effectLst/>
                <a:latin typeface="+mn-lt"/>
                <a:ea typeface="+mn-ea"/>
                <a:cs typeface="+mn-cs"/>
              </a:rPr>
              <a:t>she</a:t>
            </a:r>
            <a:r>
              <a:rPr lang="it-IT" sz="1200" kern="1200" smtClean="0">
                <a:solidFill>
                  <a:schemeClr val="tx1"/>
                </a:solidFill>
                <a:effectLst/>
                <a:latin typeface="+mn-lt"/>
                <a:ea typeface="+mn-ea"/>
                <a:cs typeface="+mn-cs"/>
              </a:rPr>
              <a:t> can play with the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smtClean="0">
                <a:solidFill>
                  <a:schemeClr val="tx1"/>
                </a:solidFill>
                <a:effectLst/>
                <a:latin typeface="+mn-lt"/>
                <a:ea typeface="+mn-ea"/>
                <a:cs typeface="+mn-cs"/>
              </a:rPr>
              <a:t>More </a:t>
            </a:r>
            <a:r>
              <a:rPr lang="it-IT" sz="1200" kern="1200" err="1" smtClean="0">
                <a:solidFill>
                  <a:schemeClr val="tx1"/>
                </a:solidFill>
                <a:effectLst/>
                <a:latin typeface="+mn-lt"/>
                <a:ea typeface="+mn-ea"/>
                <a:cs typeface="+mn-cs"/>
              </a:rPr>
              <a:t>specifically</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sets the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of the new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so </a:t>
            </a:r>
            <a:r>
              <a:rPr lang="it-IT" sz="1200" kern="1200" err="1" smtClean="0">
                <a:solidFill>
                  <a:schemeClr val="tx1"/>
                </a:solidFill>
                <a:effectLst/>
                <a:latin typeface="+mn-lt"/>
                <a:ea typeface="+mn-ea"/>
                <a:cs typeface="+mn-cs"/>
              </a:rPr>
              <a:t>that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at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least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one</a:t>
            </a:r>
            <a:r>
              <a:rPr lang="it-IT" sz="1200" kern="1200" smtClean="0">
                <a:solidFill>
                  <a:schemeClr val="tx1"/>
                </a:solidFill>
                <a:effectLst/>
                <a:latin typeface="+mn-lt"/>
                <a:ea typeface="+mn-ea"/>
                <a:cs typeface="+mn-cs"/>
              </a:rPr>
              <a:t> minute </a:t>
            </a:r>
            <a:r>
              <a:rPr lang="it-IT" sz="1200" kern="1200" err="1" smtClean="0">
                <a:solidFill>
                  <a:schemeClr val="tx1"/>
                </a:solidFill>
                <a:effectLst/>
                <a:latin typeface="+mn-lt"/>
                <a:ea typeface="+mn-ea"/>
                <a:cs typeface="+mn-cs"/>
              </a:rPr>
              <a:t>later</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of the </a:t>
            </a:r>
            <a:r>
              <a:rPr lang="it-IT" sz="1200" kern="1200" err="1" smtClean="0">
                <a:solidFill>
                  <a:schemeClr val="tx1"/>
                </a:solidFill>
                <a:effectLst/>
                <a:latin typeface="+mn-lt"/>
                <a:ea typeface="+mn-ea"/>
                <a:cs typeface="+mn-cs"/>
              </a:rPr>
              <a:t>current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As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discussed</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along</a:t>
            </a:r>
            <a:r>
              <a:rPr lang="it-IT" sz="1200" kern="1200" smtClean="0">
                <a:solidFill>
                  <a:schemeClr val="tx1"/>
                </a:solidFill>
                <a:effectLst/>
                <a:latin typeface="+mn-lt"/>
                <a:ea typeface="+mn-ea"/>
                <a:cs typeface="+mn-cs"/>
              </a:rPr>
              <a:t> with the “time </a:t>
            </a:r>
            <a:r>
              <a:rPr lang="it-IT" sz="1200" kern="1200" err="1" smtClean="0">
                <a:solidFill>
                  <a:schemeClr val="tx1"/>
                </a:solidFill>
                <a:effectLst/>
                <a:latin typeface="+mn-lt"/>
                <a:ea typeface="+mn-ea"/>
                <a:cs typeface="+mn-cs"/>
              </a:rPr>
              <a:t>constraints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vulnerability</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there</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is</a:t>
            </a:r>
            <a:r>
              <a:rPr lang="it-IT" sz="1200" kern="1200" smtClean="0">
                <a:solidFill>
                  <a:schemeClr val="tx1"/>
                </a:solidFill>
                <a:effectLst/>
                <a:latin typeface="+mn-lt"/>
                <a:ea typeface="+mn-ea"/>
                <a:cs typeface="+mn-cs"/>
              </a:rPr>
              <a:t> a </a:t>
            </a:r>
            <a:r>
              <a:rPr lang="it-IT" sz="1200" kern="1200" err="1" smtClean="0">
                <a:solidFill>
                  <a:schemeClr val="tx1"/>
                </a:solidFill>
                <a:effectLst/>
                <a:latin typeface="+mn-lt"/>
                <a:ea typeface="+mn-ea"/>
                <a:cs typeface="+mn-cs"/>
              </a:rPr>
              <a:t>tolerance</a:t>
            </a:r>
            <a:r>
              <a:rPr lang="it-IT" sz="1200" kern="1200" smtClean="0">
                <a:solidFill>
                  <a:schemeClr val="tx1"/>
                </a:solidFill>
                <a:effectLst/>
                <a:latin typeface="+mn-lt"/>
                <a:ea typeface="+mn-ea"/>
                <a:cs typeface="+mn-cs"/>
              </a:rPr>
              <a:t> on the </a:t>
            </a:r>
            <a:r>
              <a:rPr lang="it-IT" sz="1200" kern="1200" err="1" smtClean="0">
                <a:solidFill>
                  <a:schemeClr val="tx1"/>
                </a:solidFill>
                <a:effectLst/>
                <a:latin typeface="+mn-lt"/>
                <a:ea typeface="+mn-ea"/>
                <a:cs typeface="+mn-cs"/>
              </a:rPr>
              <a:t>choice</a:t>
            </a:r>
            <a:r>
              <a:rPr lang="it-IT" sz="1200" kern="1200" smtClean="0">
                <a:solidFill>
                  <a:schemeClr val="tx1"/>
                </a:solidFill>
                <a:effectLst/>
                <a:latin typeface="+mn-lt"/>
                <a:ea typeface="+mn-ea"/>
                <a:cs typeface="+mn-cs"/>
              </a:rPr>
              <a:t> of the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If</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manages</a:t>
            </a:r>
            <a:r>
              <a:rPr lang="it-IT" sz="1200" kern="1200" smtClean="0">
                <a:solidFill>
                  <a:schemeClr val="tx1"/>
                </a:solidFill>
                <a:effectLst/>
                <a:latin typeface="+mn-lt"/>
                <a:ea typeface="+mn-ea"/>
                <a:cs typeface="+mn-cs"/>
              </a:rPr>
              <a:t> to </a:t>
            </a:r>
            <a:r>
              <a:rPr lang="it-IT" sz="1200" kern="1200" err="1" smtClean="0">
                <a:solidFill>
                  <a:schemeClr val="tx1"/>
                </a:solidFill>
                <a:effectLst/>
                <a:latin typeface="+mn-lt"/>
                <a:ea typeface="+mn-ea"/>
                <a:cs typeface="+mn-cs"/>
              </a:rPr>
              <a:t>publish</a:t>
            </a:r>
            <a:r>
              <a:rPr lang="it-IT" sz="1200" kern="1200" smtClean="0">
                <a:solidFill>
                  <a:schemeClr val="tx1"/>
                </a:solidFill>
                <a:effectLst/>
                <a:latin typeface="+mn-lt"/>
                <a:ea typeface="+mn-ea"/>
                <a:cs typeface="+mn-cs"/>
              </a:rPr>
              <a:t> the new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with the </a:t>
            </a:r>
            <a:r>
              <a:rPr lang="it-IT" sz="1200" kern="1200" err="1" smtClean="0">
                <a:solidFill>
                  <a:schemeClr val="tx1"/>
                </a:solidFill>
                <a:effectLst/>
                <a:latin typeface="+mn-lt"/>
                <a:ea typeface="+mn-ea"/>
                <a:cs typeface="+mn-cs"/>
              </a:rPr>
              <a:t>delayed</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she</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will</a:t>
            </a:r>
            <a:r>
              <a:rPr lang="it-IT" sz="1200" kern="1200" smtClean="0">
                <a:solidFill>
                  <a:schemeClr val="tx1"/>
                </a:solidFill>
                <a:effectLst/>
                <a:latin typeface="+mn-lt"/>
                <a:ea typeface="+mn-ea"/>
                <a:cs typeface="+mn-cs"/>
              </a:rPr>
              <a:t> be the last player in the round, and </a:t>
            </a:r>
            <a:r>
              <a:rPr lang="it-IT" sz="1200" kern="1200" err="1" smtClean="0">
                <a:solidFill>
                  <a:schemeClr val="tx1"/>
                </a:solidFill>
                <a:effectLst/>
                <a:latin typeface="+mn-lt"/>
                <a:ea typeface="+mn-ea"/>
                <a:cs typeface="+mn-cs"/>
              </a:rPr>
              <a:t>will</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win</a:t>
            </a:r>
            <a:r>
              <a:rPr lang="it-IT" sz="1200" kern="1200" smtClean="0">
                <a:solidFill>
                  <a:schemeClr val="tx1"/>
                </a:solidFill>
                <a:effectLst/>
                <a:latin typeface="+mn-lt"/>
                <a:ea typeface="+mn-ea"/>
                <a:cs typeface="+mn-cs"/>
              </a:rPr>
              <a:t> the jackpot. </a:t>
            </a:r>
            <a:endParaRPr lang="it-IT" smtClean="0"/>
          </a:p>
          <a:p>
            <a:pPr marL="228600"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41</a:t>
            </a:fld>
            <a:endParaRPr lang="en-GB"/>
          </a:p>
        </p:txBody>
      </p:sp>
    </p:spTree>
    <p:extLst>
      <p:ext uri="{BB962C8B-B14F-4D97-AF65-F5344CB8AC3E}">
        <p14:creationId xmlns:p14="http://schemas.microsoft.com/office/powerpoint/2010/main" val="10337438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en-GB" baseline="0" smtClean="0"/>
          </a:p>
          <a:p>
            <a:pPr marL="685800" lvl="1"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42</a:t>
            </a:fld>
            <a:endParaRPr lang="en-GB"/>
          </a:p>
        </p:txBody>
      </p:sp>
    </p:spTree>
    <p:extLst>
      <p:ext uri="{BB962C8B-B14F-4D97-AF65-F5344CB8AC3E}">
        <p14:creationId xmlns:p14="http://schemas.microsoft.com/office/powerpoint/2010/main" val="11397066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43</a:t>
            </a:fld>
            <a:endParaRPr lang="en-GB"/>
          </a:p>
        </p:txBody>
      </p:sp>
    </p:spTree>
    <p:extLst>
      <p:ext uri="{BB962C8B-B14F-4D97-AF65-F5344CB8AC3E}">
        <p14:creationId xmlns:p14="http://schemas.microsoft.com/office/powerpoint/2010/main" val="18997432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A </a:t>
            </a:r>
            <a:r>
              <a:rPr lang="it-IT" sz="1200" kern="1200" dirty="0" err="1" smtClean="0">
                <a:solidFill>
                  <a:schemeClr val="tx1"/>
                </a:solidFill>
                <a:effectLst/>
                <a:latin typeface="+mn-lt"/>
                <a:ea typeface="+mn-ea"/>
                <a:cs typeface="+mn-cs"/>
              </a:rPr>
              <a:t>significant</a:t>
            </a:r>
            <a:r>
              <a:rPr lang="it-IT" sz="1200" kern="1200" dirty="0" smtClean="0">
                <a:solidFill>
                  <a:schemeClr val="tx1"/>
                </a:solidFill>
                <a:effectLst/>
                <a:latin typeface="+mn-lt"/>
                <a:ea typeface="+mn-ea"/>
                <a:cs typeface="+mn-cs"/>
              </a:rPr>
              <a:t> part of </a:t>
            </a:r>
            <a:r>
              <a:rPr lang="it-IT" sz="1200" kern="1200" dirty="0" err="1" smtClean="0">
                <a:solidFill>
                  <a:schemeClr val="tx1"/>
                </a:solidFill>
                <a:effectLst/>
                <a:latin typeface="+mn-lt"/>
                <a:ea typeface="+mn-ea"/>
                <a:cs typeface="+mn-cs"/>
              </a:rPr>
              <a:t>them</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related</a:t>
            </a:r>
            <a:r>
              <a:rPr lang="it-IT" sz="1200" kern="1200" dirty="0" smtClean="0">
                <a:solidFill>
                  <a:schemeClr val="tx1"/>
                </a:solidFill>
                <a:effectLst/>
                <a:latin typeface="+mn-lt"/>
                <a:ea typeface="+mn-ea"/>
                <a:cs typeface="+mn-cs"/>
              </a:rPr>
              <a:t> to </a:t>
            </a:r>
            <a:r>
              <a:rPr lang="it-IT" sz="1200" kern="1200" dirty="0" err="1" smtClean="0">
                <a:solidFill>
                  <a:schemeClr val="tx1"/>
                </a:solidFill>
                <a:effectLst/>
                <a:latin typeface="+mn-lt"/>
                <a:ea typeface="+mn-ea"/>
                <a:cs typeface="+mn-cs"/>
              </a:rPr>
              <a:t>Solidity</a:t>
            </a:r>
            <a:r>
              <a:rPr lang="it-IT" sz="1200" kern="1200" dirty="0" smtClean="0">
                <a:solidFill>
                  <a:schemeClr val="tx1"/>
                </a:solidFill>
                <a:effectLst/>
                <a:latin typeface="+mn-lt"/>
                <a:ea typeface="+mn-ea"/>
                <a:cs typeface="+mn-cs"/>
              </a:rPr>
              <a:t>, the high-</a:t>
            </a:r>
            <a:r>
              <a:rPr lang="it-IT" sz="1200" kern="1200" dirty="0" err="1" smtClean="0">
                <a:solidFill>
                  <a:schemeClr val="tx1"/>
                </a:solidFill>
                <a:effectLst/>
                <a:latin typeface="+mn-lt"/>
                <a:ea typeface="+mn-ea"/>
                <a:cs typeface="+mn-cs"/>
              </a:rPr>
              <a:t>level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programming</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language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supported</a:t>
            </a:r>
            <a:r>
              <a:rPr lang="it-IT" sz="1200" kern="1200" dirty="0" smtClean="0">
                <a:solidFill>
                  <a:schemeClr val="tx1"/>
                </a:solidFill>
                <a:effectLst/>
                <a:latin typeface="+mn-lt"/>
                <a:ea typeface="+mn-ea"/>
                <a:cs typeface="+mn-cs"/>
              </a:rPr>
              <a:t> by </a:t>
            </a:r>
            <a:r>
              <a:rPr lang="it-IT" sz="1200" kern="1200" dirty="0" err="1" smtClean="0">
                <a:solidFill>
                  <a:schemeClr val="tx1"/>
                </a:solidFill>
                <a:effectLst/>
                <a:latin typeface="+mn-lt"/>
                <a:ea typeface="+mn-ea"/>
                <a:cs typeface="+mn-cs"/>
              </a:rPr>
              <a:t>Ethereum</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Many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vulnerabilities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seem</a:t>
            </a:r>
            <a:r>
              <a:rPr lang="it-IT" sz="1200" kern="1200" dirty="0" smtClean="0">
                <a:solidFill>
                  <a:schemeClr val="tx1"/>
                </a:solidFill>
                <a:effectLst/>
                <a:latin typeface="+mn-lt"/>
                <a:ea typeface="+mn-ea"/>
                <a:cs typeface="+mn-cs"/>
              </a:rPr>
              <a:t> to be </a:t>
            </a:r>
            <a:r>
              <a:rPr lang="it-IT" sz="1200" kern="1200" dirty="0" err="1" smtClean="0">
                <a:solidFill>
                  <a:schemeClr val="tx1"/>
                </a:solidFill>
                <a:effectLst/>
                <a:latin typeface="+mn-lt"/>
                <a:ea typeface="+mn-ea"/>
                <a:cs typeface="+mn-cs"/>
              </a:rPr>
              <a:t>caused</a:t>
            </a:r>
            <a:r>
              <a:rPr lang="it-IT" sz="1200" kern="1200" dirty="0" smtClean="0">
                <a:solidFill>
                  <a:schemeClr val="tx1"/>
                </a:solidFill>
                <a:effectLst/>
                <a:latin typeface="+mn-lt"/>
                <a:ea typeface="+mn-ea"/>
                <a:cs typeface="+mn-cs"/>
              </a:rPr>
              <a:t> by a </a:t>
            </a:r>
            <a:r>
              <a:rPr lang="it-IT" sz="1200" kern="1200" dirty="0" err="1" smtClean="0">
                <a:solidFill>
                  <a:schemeClr val="tx1"/>
                </a:solidFill>
                <a:effectLst/>
                <a:latin typeface="+mn-lt"/>
                <a:ea typeface="+mn-ea"/>
                <a:cs typeface="+mn-cs"/>
              </a:rPr>
              <a:t>misalignment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between</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semantics</a:t>
            </a:r>
            <a:r>
              <a:rPr lang="it-IT" sz="1200" kern="1200" dirty="0" smtClean="0">
                <a:solidFill>
                  <a:schemeClr val="tx1"/>
                </a:solidFill>
                <a:effectLst/>
                <a:latin typeface="+mn-lt"/>
                <a:ea typeface="+mn-ea"/>
                <a:cs typeface="+mn-cs"/>
              </a:rPr>
              <a:t> of </a:t>
            </a:r>
            <a:r>
              <a:rPr lang="it-IT" sz="1200" kern="1200" dirty="0" err="1" smtClean="0">
                <a:solidFill>
                  <a:schemeClr val="tx1"/>
                </a:solidFill>
                <a:effectLst/>
                <a:latin typeface="+mn-lt"/>
                <a:ea typeface="+mn-ea"/>
                <a:cs typeface="+mn-cs"/>
              </a:rPr>
              <a:t>Solidity</a:t>
            </a:r>
            <a:r>
              <a:rPr lang="it-IT" sz="1200" kern="1200" dirty="0" smtClean="0">
                <a:solidFill>
                  <a:schemeClr val="tx1"/>
                </a:solidFill>
                <a:effectLst/>
                <a:latin typeface="+mn-lt"/>
                <a:ea typeface="+mn-ea"/>
                <a:cs typeface="+mn-cs"/>
              </a:rPr>
              <a:t> and the </a:t>
            </a:r>
            <a:r>
              <a:rPr lang="it-IT" sz="1200" kern="1200" dirty="0" err="1" smtClean="0">
                <a:solidFill>
                  <a:schemeClr val="tx1"/>
                </a:solidFill>
                <a:effectLst/>
                <a:latin typeface="+mn-lt"/>
                <a:ea typeface="+mn-ea"/>
                <a:cs typeface="+mn-cs"/>
              </a:rPr>
              <a:t>intuition</a:t>
            </a:r>
            <a:r>
              <a:rPr lang="it-IT" sz="1200" kern="1200" dirty="0" smtClean="0">
                <a:solidFill>
                  <a:schemeClr val="tx1"/>
                </a:solidFill>
                <a:effectLst/>
                <a:latin typeface="+mn-lt"/>
                <a:ea typeface="+mn-ea"/>
                <a:cs typeface="+mn-cs"/>
              </a:rPr>
              <a:t> of </a:t>
            </a:r>
            <a:r>
              <a:rPr lang="it-IT" sz="1200" kern="1200" dirty="0" err="1" smtClean="0">
                <a:solidFill>
                  <a:schemeClr val="tx1"/>
                </a:solidFill>
                <a:effectLst/>
                <a:latin typeface="+mn-lt"/>
                <a:ea typeface="+mn-ea"/>
                <a:cs typeface="+mn-cs"/>
              </a:rPr>
              <a:t>programmers</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problem</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that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Solidity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whilst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looking</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like</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typed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Javascript-like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language</a:t>
            </a:r>
            <a:r>
              <a:rPr lang="it-IT" sz="1200" kern="1200" dirty="0" smtClean="0">
                <a:solidFill>
                  <a:schemeClr val="tx1"/>
                </a:solidFill>
                <a:effectLst/>
                <a:latin typeface="+mn-lt"/>
                <a:ea typeface="+mn-ea"/>
                <a:cs typeface="+mn-cs"/>
              </a:rPr>
              <a:t> (with </a:t>
            </a:r>
            <a:r>
              <a:rPr lang="it-IT" sz="1200" kern="1200" dirty="0" err="1" smtClean="0">
                <a:solidFill>
                  <a:schemeClr val="tx1"/>
                </a:solidFill>
                <a:effectLst/>
                <a:latin typeface="+mn-lt"/>
                <a:ea typeface="+mn-ea"/>
                <a:cs typeface="+mn-cs"/>
              </a:rPr>
              <a:t>exceptions</a:t>
            </a:r>
            <a:r>
              <a:rPr lang="it-IT" sz="1200" kern="1200" dirty="0" smtClean="0">
                <a:solidFill>
                  <a:schemeClr val="tx1"/>
                </a:solidFill>
                <a:effectLst/>
                <a:latin typeface="+mn-lt"/>
                <a:ea typeface="+mn-ea"/>
                <a:cs typeface="+mn-cs"/>
              </a:rPr>
              <a:t> and </a:t>
            </a:r>
            <a:r>
              <a:rPr lang="it-IT" sz="1200" kern="1200" dirty="0" err="1" smtClean="0">
                <a:solidFill>
                  <a:schemeClr val="tx1"/>
                </a:solidFill>
                <a:effectLst/>
                <a:latin typeface="+mn-lt"/>
                <a:ea typeface="+mn-ea"/>
                <a:cs typeface="+mn-cs"/>
              </a:rPr>
              <a:t>functions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implements</a:t>
            </a:r>
            <a:r>
              <a:rPr lang="it-IT" sz="1200" kern="1200" dirty="0" smtClean="0">
                <a:solidFill>
                  <a:schemeClr val="tx1"/>
                </a:solidFill>
                <a:effectLst/>
                <a:latin typeface="+mn-lt"/>
                <a:ea typeface="+mn-ea"/>
                <a:cs typeface="+mn-cs"/>
              </a:rPr>
              <a:t> some of </a:t>
            </a:r>
            <a:r>
              <a:rPr lang="it-IT" sz="1200" kern="1200" dirty="0" err="1" smtClean="0">
                <a:solidFill>
                  <a:schemeClr val="tx1"/>
                </a:solidFill>
                <a:effectLst/>
                <a:latin typeface="+mn-lt"/>
                <a:ea typeface="+mn-ea"/>
                <a:cs typeface="+mn-cs"/>
              </a:rPr>
              <a:t>these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features</a:t>
            </a:r>
            <a:r>
              <a:rPr lang="it-IT" sz="1200" kern="1200" dirty="0" smtClean="0">
                <a:solidFill>
                  <a:schemeClr val="tx1"/>
                </a:solidFill>
                <a:effectLst/>
                <a:latin typeface="+mn-lt"/>
                <a:ea typeface="+mn-ea"/>
                <a:cs typeface="+mn-cs"/>
              </a:rPr>
              <a:t> in a </a:t>
            </a:r>
            <a:r>
              <a:rPr lang="it-IT" sz="1200" kern="1200" dirty="0" err="1" smtClean="0">
                <a:solidFill>
                  <a:schemeClr val="tx1"/>
                </a:solidFill>
                <a:effectLst/>
                <a:latin typeface="+mn-lt"/>
                <a:ea typeface="+mn-ea"/>
                <a:cs typeface="+mn-cs"/>
              </a:rPr>
              <a:t>peculiar</a:t>
            </a:r>
            <a:r>
              <a:rPr lang="it-IT" sz="1200" kern="1200" dirty="0" smtClean="0">
                <a:solidFill>
                  <a:schemeClr val="tx1"/>
                </a:solidFill>
                <a:effectLst/>
                <a:latin typeface="+mn-lt"/>
                <a:ea typeface="+mn-ea"/>
                <a:cs typeface="+mn-cs"/>
              </a:rPr>
              <a:t> way. At the </a:t>
            </a:r>
            <a:r>
              <a:rPr lang="it-IT" sz="1200" kern="1200" dirty="0" err="1" smtClean="0">
                <a:solidFill>
                  <a:schemeClr val="tx1"/>
                </a:solidFill>
                <a:effectLst/>
                <a:latin typeface="+mn-lt"/>
                <a:ea typeface="+mn-ea"/>
                <a:cs typeface="+mn-cs"/>
              </a:rPr>
              <a:t>same</a:t>
            </a:r>
            <a:r>
              <a:rPr lang="it-IT" sz="1200" kern="1200" dirty="0" smtClean="0">
                <a:solidFill>
                  <a:schemeClr val="tx1"/>
                </a:solidFill>
                <a:effectLst/>
                <a:latin typeface="+mn-lt"/>
                <a:ea typeface="+mn-ea"/>
                <a:cs typeface="+mn-cs"/>
              </a:rPr>
              <a:t> time, the </a:t>
            </a:r>
            <a:r>
              <a:rPr lang="it-IT" sz="1200" kern="1200" dirty="0" err="1" smtClean="0">
                <a:solidFill>
                  <a:schemeClr val="tx1"/>
                </a:solidFill>
                <a:effectLst/>
                <a:latin typeface="+mn-lt"/>
                <a:ea typeface="+mn-ea"/>
                <a:cs typeface="+mn-cs"/>
              </a:rPr>
              <a:t>language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does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not</a:t>
            </a:r>
            <a:r>
              <a:rPr lang="it-IT" sz="1200" kern="1200" dirty="0" smtClean="0">
                <a:solidFill>
                  <a:schemeClr val="tx1"/>
                </a:solidFill>
                <a:effectLst/>
                <a:latin typeface="+mn-lt"/>
                <a:ea typeface="+mn-ea"/>
                <a:cs typeface="+mn-cs"/>
              </a:rPr>
              <a:t> introduce </a:t>
            </a:r>
            <a:r>
              <a:rPr lang="it-IT" sz="1200" kern="1200" dirty="0" err="1" smtClean="0">
                <a:solidFill>
                  <a:schemeClr val="tx1"/>
                </a:solidFill>
                <a:effectLst/>
                <a:latin typeface="+mn-lt"/>
                <a:ea typeface="+mn-ea"/>
                <a:cs typeface="+mn-cs"/>
              </a:rPr>
              <a:t>constructs</a:t>
            </a:r>
            <a:r>
              <a:rPr lang="it-IT" sz="1200" kern="1200" dirty="0" smtClean="0">
                <a:solidFill>
                  <a:schemeClr val="tx1"/>
                </a:solidFill>
                <a:effectLst/>
                <a:latin typeface="+mn-lt"/>
                <a:ea typeface="+mn-ea"/>
                <a:cs typeface="+mn-cs"/>
              </a:rPr>
              <a:t> to deal with domain-</a:t>
            </a:r>
            <a:r>
              <a:rPr lang="it-IT" sz="1200" kern="1200" dirty="0" err="1" smtClean="0">
                <a:solidFill>
                  <a:schemeClr val="tx1"/>
                </a:solidFill>
                <a:effectLst/>
                <a:latin typeface="+mn-lt"/>
                <a:ea typeface="+mn-ea"/>
                <a:cs typeface="+mn-cs"/>
              </a:rPr>
              <a:t>specific</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aspects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like</a:t>
            </a:r>
            <a:r>
              <a:rPr lang="it-IT" sz="1200" kern="1200" dirty="0" smtClean="0">
                <a:solidFill>
                  <a:schemeClr val="tx1"/>
                </a:solidFill>
                <a:effectLst/>
                <a:latin typeface="+mn-lt"/>
                <a:ea typeface="+mn-ea"/>
                <a:cs typeface="+mn-cs"/>
              </a:rPr>
              <a:t> e.g. the </a:t>
            </a:r>
            <a:r>
              <a:rPr lang="it-IT" sz="1200" kern="1200" dirty="0" err="1" smtClean="0">
                <a:solidFill>
                  <a:schemeClr val="tx1"/>
                </a:solidFill>
                <a:effectLst/>
                <a:latin typeface="+mn-lt"/>
                <a:ea typeface="+mn-ea"/>
                <a:cs typeface="+mn-cs"/>
              </a:rPr>
              <a:t>fact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that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computation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steps</a:t>
            </a:r>
            <a:r>
              <a:rPr lang="it-IT" sz="1200" kern="1200" dirty="0" smtClean="0">
                <a:solidFill>
                  <a:schemeClr val="tx1"/>
                </a:solidFill>
                <a:effectLst/>
                <a:latin typeface="+mn-lt"/>
                <a:ea typeface="+mn-ea"/>
                <a:cs typeface="+mn-cs"/>
              </a:rPr>
              <a:t> are </a:t>
            </a:r>
            <a:r>
              <a:rPr lang="it-IT" sz="1200" kern="1200" dirty="0" err="1" smtClean="0">
                <a:solidFill>
                  <a:schemeClr val="tx1"/>
                </a:solidFill>
                <a:effectLst/>
                <a:latin typeface="+mn-lt"/>
                <a:ea typeface="+mn-ea"/>
                <a:cs typeface="+mn-cs"/>
              </a:rPr>
              <a:t>recorded</a:t>
            </a:r>
            <a:r>
              <a:rPr lang="it-IT" sz="1200" kern="1200" dirty="0" smtClean="0">
                <a:solidFill>
                  <a:schemeClr val="tx1"/>
                </a:solidFill>
                <a:effectLst/>
                <a:latin typeface="+mn-lt"/>
                <a:ea typeface="+mn-ea"/>
                <a:cs typeface="+mn-cs"/>
              </a:rPr>
              <a:t> on a public </a:t>
            </a:r>
            <a:r>
              <a:rPr lang="it-IT" sz="1200" kern="1200" dirty="0" err="1" smtClean="0">
                <a:solidFill>
                  <a:schemeClr val="tx1"/>
                </a:solidFill>
                <a:effectLst/>
                <a:latin typeface="+mn-lt"/>
                <a:ea typeface="+mn-ea"/>
                <a:cs typeface="+mn-cs"/>
              </a:rPr>
              <a:t>blockchain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wherein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they</a:t>
            </a:r>
            <a:r>
              <a:rPr lang="it-IT" sz="1200" kern="1200" dirty="0" smtClean="0">
                <a:solidFill>
                  <a:schemeClr val="tx1"/>
                </a:solidFill>
                <a:effectLst/>
                <a:latin typeface="+mn-lt"/>
                <a:ea typeface="+mn-ea"/>
                <a:cs typeface="+mn-cs"/>
              </a:rPr>
              <a:t> can be </a:t>
            </a:r>
            <a:r>
              <a:rPr lang="it-IT" sz="1200" kern="1200" dirty="0" err="1" smtClean="0">
                <a:solidFill>
                  <a:schemeClr val="tx1"/>
                </a:solidFill>
                <a:effectLst/>
                <a:latin typeface="+mn-lt"/>
                <a:ea typeface="+mn-ea"/>
                <a:cs typeface="+mn-cs"/>
              </a:rPr>
              <a:t>unpredictably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reordered</a:t>
            </a:r>
            <a:r>
              <a:rPr lang="it-IT" sz="1200" kern="1200" dirty="0" smtClean="0">
                <a:solidFill>
                  <a:schemeClr val="tx1"/>
                </a:solidFill>
                <a:effectLst/>
                <a:latin typeface="+mn-lt"/>
                <a:ea typeface="+mn-ea"/>
                <a:cs typeface="+mn-cs"/>
              </a:rPr>
              <a:t> or </a:t>
            </a:r>
            <a:r>
              <a:rPr lang="it-IT" sz="1200" kern="1200" dirty="0" err="1" smtClean="0">
                <a:solidFill>
                  <a:schemeClr val="tx1"/>
                </a:solidFill>
                <a:effectLst/>
                <a:latin typeface="+mn-lt"/>
                <a:ea typeface="+mn-ea"/>
                <a:cs typeface="+mn-cs"/>
              </a:rPr>
              <a:t>delayed</a:t>
            </a:r>
            <a:r>
              <a:rPr lang="it-IT" sz="1200" kern="1200" dirty="0" smtClean="0">
                <a:solidFill>
                  <a:schemeClr val="tx1"/>
                </a:solidFill>
                <a:effectLst/>
                <a:latin typeface="+mn-lt"/>
                <a:ea typeface="+mn-ea"/>
                <a:cs typeface="+mn-cs"/>
              </a:rPr>
              <a:t>. </a:t>
            </a:r>
            <a:endParaRPr lang="it-IT" dirty="0" smtClean="0"/>
          </a:p>
          <a:p>
            <a:pPr marL="228600" indent="-228600">
              <a:buAutoNum type="arabicPeriod"/>
            </a:pPr>
            <a:endParaRPr lang="en-GB"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Another major cause of the proliferation of insecure smart contracts is that the documentation of known vulnerabilities is scattered through several sources, including the official</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documentation</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A comprehensive, self-contained and updated sur- vey of vulnerabilities and attacks to </a:t>
            </a:r>
            <a:r>
              <a:rPr lang="en-GB" sz="1200" kern="1200" dirty="0" err="1" smtClean="0">
                <a:solidFill>
                  <a:schemeClr val="tx1"/>
                </a:solidFill>
                <a:effectLst/>
                <a:latin typeface="+mn-lt"/>
                <a:ea typeface="+mn-ea"/>
                <a:cs typeface="+mn-cs"/>
              </a:rPr>
              <a:t>Ethereum</a:t>
            </a:r>
            <a:r>
              <a:rPr lang="en-GB" sz="1200" kern="1200" dirty="0" smtClean="0">
                <a:solidFill>
                  <a:schemeClr val="tx1"/>
                </a:solidFill>
                <a:effectLst/>
                <a:latin typeface="+mn-lt"/>
                <a:ea typeface="+mn-ea"/>
                <a:cs typeface="+mn-cs"/>
              </a:rPr>
              <a:t> smart contracts is still lacking. </a:t>
            </a:r>
            <a:endParaRPr lang="en-GB"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GB"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GB"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to append a new block of data to the </a:t>
            </a:r>
            <a:r>
              <a:rPr lang="en-GB" sz="1200" kern="1200" dirty="0" err="1" smtClean="0">
                <a:solidFill>
                  <a:schemeClr val="tx1"/>
                </a:solidFill>
                <a:effectLst/>
                <a:latin typeface="+mn-lt"/>
                <a:ea typeface="+mn-ea"/>
                <a:cs typeface="+mn-cs"/>
              </a:rPr>
              <a:t>blockchain</a:t>
            </a:r>
            <a:r>
              <a:rPr lang="en-GB" sz="1200" kern="1200" dirty="0" smtClean="0">
                <a:solidFill>
                  <a:schemeClr val="tx1"/>
                </a:solidFill>
                <a:effectLst/>
                <a:latin typeface="+mn-lt"/>
                <a:ea typeface="+mn-ea"/>
                <a:cs typeface="+mn-cs"/>
              </a:rPr>
              <a:t>, nodes must participate to a lottery, where the probability of winning is proportional to the computational power of the node. An incentive mechanism ensures that, even if a malicious node who wins the lottery tries to append a block with incorrect contract executions, this block will be eventually removed from the </a:t>
            </a:r>
            <a:r>
              <a:rPr lang="en-GB" sz="1200" kern="1200" dirty="0" err="1" smtClean="0">
                <a:solidFill>
                  <a:schemeClr val="tx1"/>
                </a:solidFill>
                <a:effectLst/>
                <a:latin typeface="+mn-lt"/>
                <a:ea typeface="+mn-ea"/>
                <a:cs typeface="+mn-cs"/>
              </a:rPr>
              <a:t>blockchain</a:t>
            </a:r>
            <a:r>
              <a:rPr lang="en-GB" sz="1200" kern="1200" dirty="0" smtClean="0">
                <a:solidFill>
                  <a:schemeClr val="tx1"/>
                </a:solidFill>
                <a:effectLst/>
                <a:latin typeface="+mn-lt"/>
                <a:ea typeface="+mn-ea"/>
                <a:cs typeface="+mn-cs"/>
              </a:rPr>
              <a:t>. Despite some criticism about the </a:t>
            </a:r>
            <a:r>
              <a:rPr lang="en-GB" sz="1200" kern="1200" dirty="0" err="1" smtClean="0">
                <a:solidFill>
                  <a:schemeClr val="tx1"/>
                </a:solidFill>
                <a:effectLst/>
                <a:latin typeface="+mn-lt"/>
                <a:ea typeface="+mn-ea"/>
                <a:cs typeface="+mn-cs"/>
              </a:rPr>
              <a:t>e↵ectiveness</a:t>
            </a:r>
            <a:r>
              <a:rPr lang="en-GB" sz="1200" kern="1200" dirty="0" smtClean="0">
                <a:solidFill>
                  <a:schemeClr val="tx1"/>
                </a:solidFill>
                <a:effectLst/>
                <a:latin typeface="+mn-lt"/>
                <a:ea typeface="+mn-ea"/>
                <a:cs typeface="+mn-cs"/>
              </a:rPr>
              <a:t> of the consensus protocol [37,44], recent theoretical studies establish its security whenever the honest nodes control the majority of the computational power of the network [39,52]. </a:t>
            </a:r>
            <a:endParaRPr lang="en-GB"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GB"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 </a:t>
            </a:r>
            <a:endParaRPr lang="en-GB" dirty="0" smtClean="0"/>
          </a:p>
          <a:p>
            <a:pPr marL="228600"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44</a:t>
            </a:fld>
            <a:endParaRPr lang="en-GB"/>
          </a:p>
        </p:txBody>
      </p:sp>
    </p:spTree>
    <p:extLst>
      <p:ext uri="{BB962C8B-B14F-4D97-AF65-F5344CB8AC3E}">
        <p14:creationId xmlns:p14="http://schemas.microsoft.com/office/powerpoint/2010/main" val="31448112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45</a:t>
            </a:fld>
            <a:endParaRPr lang="en-GB"/>
          </a:p>
        </p:txBody>
      </p:sp>
    </p:spTree>
    <p:extLst>
      <p:ext uri="{BB962C8B-B14F-4D97-AF65-F5344CB8AC3E}">
        <p14:creationId xmlns:p14="http://schemas.microsoft.com/office/powerpoint/2010/main" val="8783545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baseline="0" dirty="0" err="1" smtClean="0"/>
              <a:t>Gli</a:t>
            </a:r>
            <a:r>
              <a:rPr lang="en-GB" baseline="0" dirty="0" smtClean="0"/>
              <a:t> Smart Contract </a:t>
            </a:r>
            <a:r>
              <a:rPr lang="en-GB" baseline="0" dirty="0" err="1" smtClean="0"/>
              <a:t>sono</a:t>
            </a:r>
            <a:r>
              <a:rPr lang="en-GB" baseline="0" dirty="0" smtClean="0"/>
              <a:t> </a:t>
            </a:r>
            <a:r>
              <a:rPr lang="en-GB" baseline="0" dirty="0" err="1" smtClean="0"/>
              <a:t>una</a:t>
            </a:r>
            <a:r>
              <a:rPr lang="en-GB" baseline="0" dirty="0" smtClean="0"/>
              <a:t> </a:t>
            </a:r>
            <a:r>
              <a:rPr lang="en-GB" baseline="0" dirty="0" err="1" smtClean="0"/>
              <a:t>soluzione</a:t>
            </a:r>
            <a:r>
              <a:rPr lang="en-GB" baseline="0" dirty="0" smtClean="0"/>
              <a:t> </a:t>
            </a:r>
            <a:r>
              <a:rPr lang="en-GB" baseline="0" dirty="0" err="1" smtClean="0"/>
              <a:t>concreta</a:t>
            </a:r>
            <a:r>
              <a:rPr lang="en-GB" baseline="0" dirty="0" smtClean="0"/>
              <a:t> o </a:t>
            </a:r>
            <a:r>
              <a:rPr lang="en-GB" baseline="0" dirty="0" err="1" smtClean="0"/>
              <a:t>possono</a:t>
            </a:r>
            <a:r>
              <a:rPr lang="en-GB" baseline="0" dirty="0" smtClean="0"/>
              <a:t> </a:t>
            </a:r>
            <a:r>
              <a:rPr lang="en-GB" baseline="0" dirty="0" err="1" smtClean="0"/>
              <a:t>sostituire</a:t>
            </a:r>
            <a:r>
              <a:rPr lang="en-GB" baseline="0" dirty="0" smtClean="0"/>
              <a:t> </a:t>
            </a:r>
            <a:r>
              <a:rPr lang="en-GB" baseline="0" dirty="0" err="1" smtClean="0"/>
              <a:t>completamente</a:t>
            </a:r>
            <a:r>
              <a:rPr lang="en-GB" baseline="0" dirty="0" smtClean="0"/>
              <a:t> I </a:t>
            </a:r>
            <a:r>
              <a:rPr lang="en-GB" baseline="0" dirty="0" err="1" smtClean="0"/>
              <a:t>contratti</a:t>
            </a:r>
            <a:r>
              <a:rPr lang="en-GB" baseline="0" dirty="0" smtClean="0"/>
              <a:t> </a:t>
            </a:r>
            <a:r>
              <a:rPr lang="en-GB" baseline="0" dirty="0" err="1" smtClean="0"/>
              <a:t>tradizionali</a:t>
            </a:r>
            <a:r>
              <a:rPr lang="en-GB" baseline="0" dirty="0" smtClean="0"/>
              <a:t>? </a:t>
            </a:r>
          </a:p>
          <a:p>
            <a:pPr marL="228600" indent="-228600">
              <a:buAutoNum type="arabicPeriod"/>
            </a:pPr>
            <a:r>
              <a:rPr lang="en-GB" baseline="0" dirty="0" smtClean="0"/>
              <a:t>Ci </a:t>
            </a:r>
            <a:r>
              <a:rPr lang="en-GB" baseline="0" dirty="0" err="1" smtClean="0"/>
              <a:t>sono</a:t>
            </a:r>
            <a:r>
              <a:rPr lang="en-GB" baseline="0" dirty="0" smtClean="0"/>
              <a:t> agreements </a:t>
            </a:r>
            <a:r>
              <a:rPr lang="en-GB" baseline="0" dirty="0" err="1" smtClean="0"/>
              <a:t>che</a:t>
            </a:r>
            <a:r>
              <a:rPr lang="en-GB" baseline="0" dirty="0" smtClean="0"/>
              <a:t> non </a:t>
            </a:r>
            <a:r>
              <a:rPr lang="en-GB" baseline="0" dirty="0" err="1" smtClean="0"/>
              <a:t>possono</a:t>
            </a:r>
            <a:r>
              <a:rPr lang="en-GB" baseline="0" dirty="0" smtClean="0"/>
              <a:t> </a:t>
            </a:r>
            <a:r>
              <a:rPr lang="en-GB" baseline="0" dirty="0" err="1" smtClean="0"/>
              <a:t>essere</a:t>
            </a:r>
            <a:r>
              <a:rPr lang="en-GB" baseline="0" dirty="0" smtClean="0"/>
              <a:t> </a:t>
            </a:r>
            <a:r>
              <a:rPr lang="en-GB" baseline="0" dirty="0" err="1" smtClean="0"/>
              <a:t>automatizati</a:t>
            </a:r>
            <a:r>
              <a:rPr lang="en-GB" baseline="0" dirty="0" smtClean="0"/>
              <a:t>?</a:t>
            </a:r>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r>
              <a:rPr lang="en-GB" baseline="0" dirty="0" err="1" smtClean="0"/>
              <a:t>Qual’è</a:t>
            </a:r>
            <a:r>
              <a:rPr lang="en-GB" baseline="0" dirty="0" smtClean="0"/>
              <a:t> </a:t>
            </a:r>
            <a:r>
              <a:rPr lang="en-GB" baseline="0" dirty="0" err="1" smtClean="0"/>
              <a:t>il</a:t>
            </a:r>
            <a:r>
              <a:rPr lang="en-GB" baseline="0" dirty="0" smtClean="0"/>
              <a:t> </a:t>
            </a:r>
            <a:r>
              <a:rPr lang="en-GB" baseline="0" dirty="0" err="1" smtClean="0"/>
              <a:t>vero</a:t>
            </a:r>
            <a:r>
              <a:rPr lang="en-GB" baseline="0" dirty="0" smtClean="0"/>
              <a:t> </a:t>
            </a:r>
            <a:r>
              <a:rPr lang="en-GB" baseline="0" dirty="0" err="1" smtClean="0"/>
              <a:t>incentivo</a:t>
            </a:r>
            <a:r>
              <a:rPr lang="en-GB" baseline="0" dirty="0" smtClean="0"/>
              <a:t> </a:t>
            </a:r>
            <a:r>
              <a:rPr lang="en-GB" baseline="0" dirty="0" err="1" smtClean="0"/>
              <a:t>che</a:t>
            </a:r>
            <a:r>
              <a:rPr lang="en-GB" baseline="0" dirty="0" smtClean="0"/>
              <a:t> </a:t>
            </a:r>
            <a:r>
              <a:rPr lang="en-GB" baseline="0" dirty="0" err="1" smtClean="0"/>
              <a:t>muove</a:t>
            </a:r>
            <a:r>
              <a:rPr lang="en-GB" baseline="0" dirty="0" smtClean="0"/>
              <a:t> I Miners (verifier) </a:t>
            </a:r>
            <a:r>
              <a:rPr lang="en-GB" baseline="0" dirty="0" err="1" smtClean="0"/>
              <a:t>nela</a:t>
            </a:r>
            <a:r>
              <a:rPr lang="en-GB" baseline="0" dirty="0" smtClean="0"/>
              <a:t> </a:t>
            </a:r>
            <a:r>
              <a:rPr lang="en-GB" baseline="0" dirty="0" err="1" smtClean="0"/>
              <a:t>validiation</a:t>
            </a:r>
            <a:r>
              <a:rPr lang="en-GB" baseline="0" dirty="0" smtClean="0"/>
              <a:t> di un </a:t>
            </a:r>
            <a:r>
              <a:rPr lang="en-GB" baseline="0" dirty="0" err="1" smtClean="0"/>
              <a:t>contratto</a:t>
            </a:r>
            <a:r>
              <a:rPr lang="en-GB" baseline="0" dirty="0" smtClean="0"/>
              <a:t>? </a:t>
            </a:r>
            <a:r>
              <a:rPr lang="en-GB" baseline="0" dirty="0" err="1" smtClean="0"/>
              <a:t>Possono</a:t>
            </a:r>
            <a:r>
              <a:rPr lang="en-GB" baseline="0" dirty="0" smtClean="0"/>
              <a:t> </a:t>
            </a:r>
            <a:r>
              <a:rPr lang="en-GB" baseline="0" dirty="0" err="1" smtClean="0"/>
              <a:t>essere</a:t>
            </a:r>
            <a:r>
              <a:rPr lang="en-GB" baseline="0" dirty="0" smtClean="0"/>
              <a:t> </a:t>
            </a:r>
            <a:r>
              <a:rPr lang="en-GB" baseline="0" dirty="0" err="1" smtClean="0"/>
              <a:t>spinti</a:t>
            </a:r>
            <a:r>
              <a:rPr lang="en-GB" baseline="0" dirty="0" smtClean="0"/>
              <a:t> solo dal fee </a:t>
            </a:r>
            <a:r>
              <a:rPr lang="en-GB" baseline="0" dirty="0" err="1" smtClean="0"/>
              <a:t>che</a:t>
            </a:r>
            <a:r>
              <a:rPr lang="en-GB" baseline="0" dirty="0" smtClean="0"/>
              <a:t> </a:t>
            </a:r>
            <a:r>
              <a:rPr lang="en-GB" baseline="0" dirty="0" err="1" smtClean="0"/>
              <a:t>ricevono</a:t>
            </a:r>
            <a:r>
              <a:rPr lang="en-GB" baseline="0" dirty="0" smtClean="0"/>
              <a:t>?</a:t>
            </a:r>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r>
              <a:rPr lang="en-GB" baseline="0" dirty="0" smtClean="0"/>
              <a:t>Dal </a:t>
            </a:r>
            <a:r>
              <a:rPr lang="en-GB" baseline="0" dirty="0" err="1" smtClean="0"/>
              <a:t>momento</a:t>
            </a:r>
            <a:r>
              <a:rPr lang="en-GB" baseline="0" dirty="0" smtClean="0"/>
              <a:t> </a:t>
            </a:r>
            <a:r>
              <a:rPr lang="en-GB" baseline="0" dirty="0" err="1" smtClean="0"/>
              <a:t>che</a:t>
            </a:r>
            <a:r>
              <a:rPr lang="en-GB" baseline="0" dirty="0" smtClean="0"/>
              <a:t> la </a:t>
            </a:r>
            <a:r>
              <a:rPr lang="en-GB" baseline="0" dirty="0" err="1" smtClean="0"/>
              <a:t>invulnaribialità</a:t>
            </a:r>
            <a:r>
              <a:rPr lang="en-GB" baseline="0" dirty="0" smtClean="0"/>
              <a:t> al 100% di un </a:t>
            </a:r>
            <a:r>
              <a:rPr lang="en-GB" baseline="0" dirty="0" err="1" smtClean="0"/>
              <a:t>contratto</a:t>
            </a:r>
            <a:r>
              <a:rPr lang="en-GB" baseline="0" dirty="0" smtClean="0"/>
              <a:t> non </a:t>
            </a:r>
            <a:r>
              <a:rPr lang="en-GB" baseline="0" dirty="0" err="1" smtClean="0"/>
              <a:t>è</a:t>
            </a:r>
            <a:r>
              <a:rPr lang="en-GB" baseline="0" dirty="0" smtClean="0"/>
              <a:t> </a:t>
            </a:r>
            <a:r>
              <a:rPr lang="en-GB" baseline="0" dirty="0" err="1" smtClean="0"/>
              <a:t>garantita</a:t>
            </a:r>
            <a:r>
              <a:rPr lang="en-GB" baseline="0" dirty="0" smtClean="0"/>
              <a:t>, </a:t>
            </a:r>
            <a:r>
              <a:rPr lang="en-GB" baseline="0" dirty="0" err="1" smtClean="0"/>
              <a:t>preferireste</a:t>
            </a:r>
            <a:r>
              <a:rPr lang="en-GB" baseline="0" dirty="0" smtClean="0"/>
              <a:t> </a:t>
            </a:r>
            <a:r>
              <a:rPr lang="en-GB" baseline="0" dirty="0" err="1" smtClean="0"/>
              <a:t>affidarvi</a:t>
            </a:r>
            <a:r>
              <a:rPr lang="en-GB" baseline="0" dirty="0" smtClean="0"/>
              <a:t> a </a:t>
            </a:r>
            <a:r>
              <a:rPr lang="en-GB" baseline="0" dirty="0" err="1" smtClean="0"/>
              <a:t>contratti</a:t>
            </a:r>
            <a:r>
              <a:rPr lang="en-GB" baseline="0" dirty="0" smtClean="0"/>
              <a:t> </a:t>
            </a:r>
            <a:r>
              <a:rPr lang="en-GB" baseline="0" dirty="0" err="1" smtClean="0"/>
              <a:t>tradizionali</a:t>
            </a:r>
            <a:r>
              <a:rPr lang="en-GB" baseline="0" dirty="0" smtClean="0"/>
              <a:t> (</a:t>
            </a:r>
            <a:r>
              <a:rPr lang="en-GB" baseline="0" dirty="0" err="1" smtClean="0"/>
              <a:t>soggetti</a:t>
            </a:r>
            <a:r>
              <a:rPr lang="en-GB" baseline="0" dirty="0" smtClean="0"/>
              <a:t> a </a:t>
            </a:r>
            <a:r>
              <a:rPr lang="en-GB" baseline="0" dirty="0" err="1" smtClean="0"/>
              <a:t>interessi</a:t>
            </a:r>
            <a:r>
              <a:rPr lang="en-GB" baseline="0" dirty="0" smtClean="0"/>
              <a:t> </a:t>
            </a:r>
            <a:r>
              <a:rPr lang="en-GB" baseline="0" dirty="0" err="1" smtClean="0"/>
              <a:t>propri</a:t>
            </a:r>
            <a:r>
              <a:rPr lang="en-GB" baseline="0" dirty="0" smtClean="0"/>
              <a:t>) o a un </a:t>
            </a:r>
            <a:r>
              <a:rPr lang="en-GB" baseline="0" dirty="0" err="1" smtClean="0"/>
              <a:t>contratto</a:t>
            </a:r>
            <a:r>
              <a:rPr lang="en-GB" baseline="0" dirty="0" smtClean="0"/>
              <a:t> </a:t>
            </a:r>
            <a:r>
              <a:rPr lang="en-GB" baseline="0" dirty="0" err="1" smtClean="0"/>
              <a:t>soggetto</a:t>
            </a:r>
            <a:r>
              <a:rPr lang="en-GB" baseline="0" dirty="0" smtClean="0"/>
              <a:t> ad </a:t>
            </a:r>
            <a:r>
              <a:rPr lang="en-GB" baseline="0" dirty="0" err="1" smtClean="0"/>
              <a:t>attacchi</a:t>
            </a:r>
            <a:r>
              <a:rPr lang="en-GB" baseline="0" dirty="0" smtClean="0"/>
              <a:t> hacker?</a:t>
            </a:r>
          </a:p>
          <a:p>
            <a:pPr marL="228600" indent="-228600">
              <a:buAutoNum type="arabicPeriod"/>
            </a:pPr>
            <a:endParaRPr lang="en-GB" baseline="0" dirty="0" smtClean="0"/>
          </a:p>
          <a:p>
            <a:pPr marL="228600" indent="-228600">
              <a:buAutoNum type="arabicPeriod"/>
            </a:pPr>
            <a:r>
              <a:rPr lang="en-GB" baseline="0" dirty="0" err="1" smtClean="0"/>
              <a:t>L’immediatezza</a:t>
            </a:r>
            <a:r>
              <a:rPr lang="en-GB" baseline="0" dirty="0" smtClean="0"/>
              <a:t> di un </a:t>
            </a:r>
            <a:r>
              <a:rPr lang="en-GB" baseline="0" dirty="0" err="1" smtClean="0"/>
              <a:t>contratto</a:t>
            </a:r>
            <a:r>
              <a:rPr lang="en-GB" baseline="0" dirty="0" smtClean="0"/>
              <a:t> (e </a:t>
            </a:r>
            <a:r>
              <a:rPr lang="en-GB" baseline="0" dirty="0" err="1" smtClean="0"/>
              <a:t>quindi</a:t>
            </a:r>
            <a:r>
              <a:rPr lang="en-GB" baseline="0" dirty="0" smtClean="0"/>
              <a:t> </a:t>
            </a:r>
            <a:r>
              <a:rPr lang="en-GB" baseline="0" dirty="0" err="1" smtClean="0"/>
              <a:t>senza</a:t>
            </a:r>
            <a:r>
              <a:rPr lang="en-GB" baseline="0" dirty="0" smtClean="0"/>
              <a:t> </a:t>
            </a:r>
            <a:r>
              <a:rPr lang="en-GB" baseline="0" dirty="0" err="1" smtClean="0"/>
              <a:t>l’intervento</a:t>
            </a:r>
            <a:r>
              <a:rPr lang="en-GB" baseline="0" dirty="0" smtClean="0"/>
              <a:t> </a:t>
            </a:r>
            <a:r>
              <a:rPr lang="en-GB" baseline="0" dirty="0" err="1" smtClean="0"/>
              <a:t>umano</a:t>
            </a:r>
            <a:r>
              <a:rPr lang="en-GB" baseline="0" dirty="0" smtClean="0"/>
              <a:t>) </a:t>
            </a:r>
            <a:r>
              <a:rPr lang="en-GB" baseline="0" dirty="0" err="1" smtClean="0"/>
              <a:t>rappresenta</a:t>
            </a:r>
            <a:r>
              <a:rPr lang="en-GB" baseline="0" dirty="0" smtClean="0"/>
              <a:t> un </a:t>
            </a:r>
            <a:r>
              <a:rPr lang="en-GB" baseline="0" dirty="0" err="1" smtClean="0"/>
              <a:t>vantaggio</a:t>
            </a:r>
            <a:r>
              <a:rPr lang="en-GB" baseline="0" dirty="0" smtClean="0"/>
              <a:t> </a:t>
            </a:r>
            <a:r>
              <a:rPr lang="en-GB" baseline="0" dirty="0" err="1" smtClean="0"/>
              <a:t>sempre</a:t>
            </a:r>
            <a:r>
              <a:rPr lang="en-GB" baseline="0" dirty="0" smtClean="0"/>
              <a:t>? </a:t>
            </a:r>
            <a:r>
              <a:rPr lang="en-GB" baseline="0" dirty="0" err="1" smtClean="0"/>
              <a:t>Esempio</a:t>
            </a:r>
            <a:r>
              <a:rPr lang="en-GB" baseline="0" dirty="0" smtClean="0"/>
              <a:t> automobile -&gt; </a:t>
            </a:r>
            <a:r>
              <a:rPr lang="en-GB" baseline="0" dirty="0" err="1" smtClean="0"/>
              <a:t>metti</a:t>
            </a:r>
            <a:r>
              <a:rPr lang="en-GB" baseline="0" dirty="0" smtClean="0"/>
              <a:t> </a:t>
            </a:r>
            <a:r>
              <a:rPr lang="en-GB" baseline="0" dirty="0" err="1" smtClean="0"/>
              <a:t>che</a:t>
            </a:r>
            <a:r>
              <a:rPr lang="en-GB" baseline="0" dirty="0" smtClean="0"/>
              <a:t> </a:t>
            </a:r>
            <a:r>
              <a:rPr lang="en-GB" baseline="0" dirty="0" err="1" smtClean="0"/>
              <a:t>hai</a:t>
            </a:r>
            <a:r>
              <a:rPr lang="en-GB" baseline="0" dirty="0" smtClean="0"/>
              <a:t> </a:t>
            </a:r>
            <a:r>
              <a:rPr lang="en-GB" baseline="0" dirty="0" err="1" smtClean="0"/>
              <a:t>dei</a:t>
            </a:r>
            <a:r>
              <a:rPr lang="en-GB" baseline="0" dirty="0" smtClean="0"/>
              <a:t> </a:t>
            </a:r>
            <a:r>
              <a:rPr lang="en-GB" baseline="0" dirty="0" err="1" smtClean="0"/>
              <a:t>problemi</a:t>
            </a:r>
            <a:r>
              <a:rPr lang="en-GB" baseline="0" dirty="0" smtClean="0"/>
              <a:t> in </a:t>
            </a:r>
            <a:r>
              <a:rPr lang="en-GB" baseline="0" dirty="0" err="1" smtClean="0"/>
              <a:t>famiglia</a:t>
            </a:r>
            <a:r>
              <a:rPr lang="en-GB" baseline="0" dirty="0" smtClean="0"/>
              <a:t> e la </a:t>
            </a:r>
            <a:r>
              <a:rPr lang="en-GB" baseline="0" dirty="0" err="1" smtClean="0"/>
              <a:t>macchina</a:t>
            </a:r>
            <a:r>
              <a:rPr lang="en-GB" baseline="0" dirty="0" smtClean="0"/>
              <a:t> </a:t>
            </a:r>
            <a:r>
              <a:rPr lang="en-GB" baseline="0" dirty="0" err="1" smtClean="0"/>
              <a:t>si</a:t>
            </a:r>
            <a:r>
              <a:rPr lang="en-GB" baseline="0" dirty="0" smtClean="0"/>
              <a:t> </a:t>
            </a:r>
            <a:r>
              <a:rPr lang="en-GB" baseline="0" dirty="0" err="1" smtClean="0"/>
              <a:t>blocca</a:t>
            </a:r>
            <a:r>
              <a:rPr lang="en-GB" baseline="0" dirty="0" smtClean="0"/>
              <a:t> </a:t>
            </a:r>
            <a:r>
              <a:rPr lang="en-GB" baseline="0" dirty="0" err="1" smtClean="0"/>
              <a:t>subito</a:t>
            </a:r>
            <a:r>
              <a:rPr lang="en-GB" baseline="0" dirty="0" smtClean="0"/>
              <a:t> </a:t>
            </a:r>
            <a:r>
              <a:rPr lang="en-GB" baseline="0" dirty="0" err="1" smtClean="0"/>
              <a:t>alla</a:t>
            </a:r>
            <a:r>
              <a:rPr lang="en-GB" baseline="0" dirty="0" smtClean="0"/>
              <a:t> prima rata non </a:t>
            </a:r>
            <a:r>
              <a:rPr lang="en-GB" baseline="0" dirty="0" err="1" smtClean="0"/>
              <a:t>pagata</a:t>
            </a:r>
            <a:r>
              <a:rPr lang="en-GB" baseline="0" dirty="0" smtClean="0"/>
              <a:t> </a:t>
            </a:r>
            <a:r>
              <a:rPr lang="en-GB" baseline="0" dirty="0" err="1" smtClean="0"/>
              <a:t>senza</a:t>
            </a:r>
            <a:r>
              <a:rPr lang="en-GB" baseline="0" dirty="0" smtClean="0"/>
              <a:t> </a:t>
            </a:r>
            <a:r>
              <a:rPr lang="en-GB" baseline="0" dirty="0" err="1" smtClean="0"/>
              <a:t>neanche</a:t>
            </a:r>
            <a:r>
              <a:rPr lang="en-GB" baseline="0" dirty="0" smtClean="0"/>
              <a:t> </a:t>
            </a:r>
            <a:r>
              <a:rPr lang="en-GB" baseline="0" dirty="0" err="1" smtClean="0"/>
              <a:t>richiedere</a:t>
            </a:r>
            <a:r>
              <a:rPr lang="en-GB" baseline="0" dirty="0" smtClean="0"/>
              <a:t> </a:t>
            </a:r>
            <a:r>
              <a:rPr lang="en-GB" baseline="0" dirty="0" err="1" smtClean="0"/>
              <a:t>il</a:t>
            </a:r>
            <a:r>
              <a:rPr lang="en-GB" baseline="0" dirty="0" smtClean="0"/>
              <a:t> </a:t>
            </a:r>
            <a:r>
              <a:rPr lang="en-GB" baseline="0" dirty="0" err="1" smtClean="0"/>
              <a:t>perchè</a:t>
            </a:r>
            <a:r>
              <a:rPr lang="en-GB" baseline="0" dirty="0" smtClean="0"/>
              <a:t> non </a:t>
            </a:r>
            <a:r>
              <a:rPr lang="en-GB" baseline="0" dirty="0" err="1" smtClean="0"/>
              <a:t>è</a:t>
            </a:r>
            <a:r>
              <a:rPr lang="en-GB" baseline="0" dirty="0" smtClean="0"/>
              <a:t> </a:t>
            </a:r>
            <a:r>
              <a:rPr lang="en-GB" baseline="0" dirty="0" err="1" smtClean="0"/>
              <a:t>stata</a:t>
            </a:r>
            <a:r>
              <a:rPr lang="en-GB" baseline="0" dirty="0" smtClean="0"/>
              <a:t> </a:t>
            </a:r>
            <a:r>
              <a:rPr lang="en-GB" baseline="0" dirty="0" err="1" smtClean="0"/>
              <a:t>pagata</a:t>
            </a:r>
            <a:r>
              <a:rPr lang="en-GB" baseline="0" dirty="0" smtClean="0"/>
              <a:t> la rata</a:t>
            </a:r>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46</a:t>
            </a:fld>
            <a:endParaRPr lang="en-GB"/>
          </a:p>
        </p:txBody>
      </p:sp>
    </p:spTree>
    <p:extLst>
      <p:ext uri="{BB962C8B-B14F-4D97-AF65-F5344CB8AC3E}">
        <p14:creationId xmlns:p14="http://schemas.microsoft.com/office/powerpoint/2010/main" val="20575108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200" kern="1200" dirty="0" smtClean="0">
                <a:solidFill>
                  <a:schemeClr val="tx1"/>
                </a:solidFill>
                <a:latin typeface="+mn-lt"/>
                <a:ea typeface="+mn-ea"/>
                <a:cs typeface="+mn-cs"/>
              </a:rPr>
              <a:t>Neither by traditional contracts nor by Smart Contracts the invulnerability and the security are guaranteed. </a:t>
            </a:r>
          </a:p>
          <a:p>
            <a:pPr marL="228600" indent="-228600">
              <a:buAutoNum type="arabicPeriod"/>
            </a:pPr>
            <a:r>
              <a:rPr lang="en-GB" baseline="0" dirty="0" smtClean="0"/>
              <a:t>DA DIRE A VOCE</a:t>
            </a:r>
          </a:p>
          <a:p>
            <a:pPr marL="228600" indent="-228600">
              <a:buAutoNum type="arabicPeriod"/>
            </a:pPr>
            <a:endParaRPr lang="en-GB" baseline="0" dirty="0" smtClean="0"/>
          </a:p>
          <a:p>
            <a:pPr marL="228600" indent="-228600">
              <a:buAutoNum type="arabicPeriod"/>
            </a:pPr>
            <a:r>
              <a:rPr lang="en-GB" baseline="0" dirty="0" err="1" smtClean="0"/>
              <a:t>Qual’è</a:t>
            </a:r>
            <a:r>
              <a:rPr lang="en-GB" baseline="0" dirty="0" smtClean="0"/>
              <a:t> </a:t>
            </a:r>
            <a:r>
              <a:rPr lang="en-GB" baseline="0" dirty="0" err="1" smtClean="0"/>
              <a:t>il</a:t>
            </a:r>
            <a:r>
              <a:rPr lang="en-GB" baseline="0" dirty="0" smtClean="0"/>
              <a:t> </a:t>
            </a:r>
            <a:r>
              <a:rPr lang="en-GB" baseline="0" dirty="0" err="1" smtClean="0"/>
              <a:t>vero</a:t>
            </a:r>
            <a:r>
              <a:rPr lang="en-GB" baseline="0" dirty="0" smtClean="0"/>
              <a:t> </a:t>
            </a:r>
            <a:r>
              <a:rPr lang="en-GB" baseline="0" dirty="0" err="1" smtClean="0"/>
              <a:t>incentivo</a:t>
            </a:r>
            <a:r>
              <a:rPr lang="en-GB" baseline="0" dirty="0" smtClean="0"/>
              <a:t> </a:t>
            </a:r>
            <a:r>
              <a:rPr lang="en-GB" baseline="0" dirty="0" err="1" smtClean="0"/>
              <a:t>che</a:t>
            </a:r>
            <a:r>
              <a:rPr lang="en-GB" baseline="0" dirty="0" smtClean="0"/>
              <a:t> </a:t>
            </a:r>
            <a:r>
              <a:rPr lang="en-GB" baseline="0" dirty="0" err="1" smtClean="0"/>
              <a:t>muove</a:t>
            </a:r>
            <a:r>
              <a:rPr lang="en-GB" baseline="0" dirty="0" smtClean="0"/>
              <a:t> I Miners (verifier) </a:t>
            </a:r>
            <a:r>
              <a:rPr lang="en-GB" baseline="0" dirty="0" err="1" smtClean="0"/>
              <a:t>nela</a:t>
            </a:r>
            <a:r>
              <a:rPr lang="en-GB" baseline="0" dirty="0" smtClean="0"/>
              <a:t> </a:t>
            </a:r>
            <a:r>
              <a:rPr lang="en-GB" baseline="0" dirty="0" err="1" smtClean="0"/>
              <a:t>validiation</a:t>
            </a:r>
            <a:r>
              <a:rPr lang="en-GB" baseline="0" dirty="0" smtClean="0"/>
              <a:t> di un </a:t>
            </a:r>
            <a:r>
              <a:rPr lang="en-GB" baseline="0" dirty="0" err="1" smtClean="0"/>
              <a:t>contratto</a:t>
            </a:r>
            <a:r>
              <a:rPr lang="en-GB" baseline="0" dirty="0" smtClean="0"/>
              <a:t>? </a:t>
            </a:r>
            <a:r>
              <a:rPr lang="en-GB" baseline="0" dirty="0" err="1" smtClean="0"/>
              <a:t>Possono</a:t>
            </a:r>
            <a:r>
              <a:rPr lang="en-GB" baseline="0" dirty="0" smtClean="0"/>
              <a:t> </a:t>
            </a:r>
            <a:r>
              <a:rPr lang="en-GB" baseline="0" dirty="0" err="1" smtClean="0"/>
              <a:t>essere</a:t>
            </a:r>
            <a:r>
              <a:rPr lang="en-GB" baseline="0" dirty="0" smtClean="0"/>
              <a:t> </a:t>
            </a:r>
            <a:r>
              <a:rPr lang="en-GB" baseline="0" dirty="0" err="1" smtClean="0"/>
              <a:t>spinti</a:t>
            </a:r>
            <a:r>
              <a:rPr lang="en-GB" baseline="0" dirty="0" smtClean="0"/>
              <a:t> solo dal fee </a:t>
            </a:r>
            <a:r>
              <a:rPr lang="en-GB" baseline="0" dirty="0" err="1" smtClean="0"/>
              <a:t>che</a:t>
            </a:r>
            <a:r>
              <a:rPr lang="en-GB" baseline="0" dirty="0" smtClean="0"/>
              <a:t> </a:t>
            </a:r>
            <a:r>
              <a:rPr lang="en-GB" baseline="0" dirty="0" err="1" smtClean="0"/>
              <a:t>ricevono</a:t>
            </a:r>
            <a:r>
              <a:rPr lang="en-GB" baseline="0" dirty="0" smtClean="0"/>
              <a:t>?</a:t>
            </a:r>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r>
              <a:rPr lang="en-GB" baseline="0" dirty="0" smtClean="0"/>
              <a:t>Dal </a:t>
            </a:r>
            <a:r>
              <a:rPr lang="en-GB" baseline="0" dirty="0" err="1" smtClean="0"/>
              <a:t>momento</a:t>
            </a:r>
            <a:r>
              <a:rPr lang="en-GB" baseline="0" dirty="0" smtClean="0"/>
              <a:t> </a:t>
            </a:r>
            <a:r>
              <a:rPr lang="en-GB" baseline="0" dirty="0" err="1" smtClean="0"/>
              <a:t>che</a:t>
            </a:r>
            <a:r>
              <a:rPr lang="en-GB" baseline="0" dirty="0" smtClean="0"/>
              <a:t> la </a:t>
            </a:r>
            <a:r>
              <a:rPr lang="en-GB" baseline="0" dirty="0" err="1" smtClean="0"/>
              <a:t>invulnaribialità</a:t>
            </a:r>
            <a:r>
              <a:rPr lang="en-GB" baseline="0" dirty="0" smtClean="0"/>
              <a:t> al 100% di un </a:t>
            </a:r>
            <a:r>
              <a:rPr lang="en-GB" baseline="0" dirty="0" err="1" smtClean="0"/>
              <a:t>contratto</a:t>
            </a:r>
            <a:r>
              <a:rPr lang="en-GB" baseline="0" dirty="0" smtClean="0"/>
              <a:t> non </a:t>
            </a:r>
            <a:r>
              <a:rPr lang="en-GB" baseline="0" dirty="0" err="1" smtClean="0"/>
              <a:t>è</a:t>
            </a:r>
            <a:r>
              <a:rPr lang="en-GB" baseline="0" dirty="0" smtClean="0"/>
              <a:t> </a:t>
            </a:r>
            <a:r>
              <a:rPr lang="en-GB" baseline="0" dirty="0" err="1" smtClean="0"/>
              <a:t>garantita</a:t>
            </a:r>
            <a:r>
              <a:rPr lang="en-GB" baseline="0" dirty="0" smtClean="0"/>
              <a:t>, </a:t>
            </a:r>
            <a:r>
              <a:rPr lang="en-GB" baseline="0" dirty="0" err="1" smtClean="0"/>
              <a:t>preferireste</a:t>
            </a:r>
            <a:r>
              <a:rPr lang="en-GB" baseline="0" dirty="0" smtClean="0"/>
              <a:t> </a:t>
            </a:r>
            <a:r>
              <a:rPr lang="en-GB" baseline="0" dirty="0" err="1" smtClean="0"/>
              <a:t>affidarvi</a:t>
            </a:r>
            <a:r>
              <a:rPr lang="en-GB" baseline="0" dirty="0" smtClean="0"/>
              <a:t> a </a:t>
            </a:r>
            <a:r>
              <a:rPr lang="en-GB" baseline="0" dirty="0" err="1" smtClean="0"/>
              <a:t>contratti</a:t>
            </a:r>
            <a:r>
              <a:rPr lang="en-GB" baseline="0" dirty="0" smtClean="0"/>
              <a:t> </a:t>
            </a:r>
            <a:r>
              <a:rPr lang="en-GB" baseline="0" dirty="0" err="1" smtClean="0"/>
              <a:t>tradizionali</a:t>
            </a:r>
            <a:r>
              <a:rPr lang="en-GB" baseline="0" dirty="0" smtClean="0"/>
              <a:t> (</a:t>
            </a:r>
            <a:r>
              <a:rPr lang="en-GB" baseline="0" dirty="0" err="1" smtClean="0"/>
              <a:t>soggetti</a:t>
            </a:r>
            <a:r>
              <a:rPr lang="en-GB" baseline="0" dirty="0" smtClean="0"/>
              <a:t> a </a:t>
            </a:r>
            <a:r>
              <a:rPr lang="en-GB" baseline="0" dirty="0" err="1" smtClean="0"/>
              <a:t>interessi</a:t>
            </a:r>
            <a:r>
              <a:rPr lang="en-GB" baseline="0" dirty="0" smtClean="0"/>
              <a:t> </a:t>
            </a:r>
            <a:r>
              <a:rPr lang="en-GB" baseline="0" dirty="0" err="1" smtClean="0"/>
              <a:t>propri</a:t>
            </a:r>
            <a:r>
              <a:rPr lang="en-GB" baseline="0" dirty="0" smtClean="0"/>
              <a:t>) o a un </a:t>
            </a:r>
            <a:r>
              <a:rPr lang="en-GB" baseline="0" dirty="0" err="1" smtClean="0"/>
              <a:t>contratto</a:t>
            </a:r>
            <a:r>
              <a:rPr lang="en-GB" baseline="0" dirty="0" smtClean="0"/>
              <a:t> </a:t>
            </a:r>
            <a:r>
              <a:rPr lang="en-GB" baseline="0" dirty="0" err="1" smtClean="0"/>
              <a:t>soggetto</a:t>
            </a:r>
            <a:r>
              <a:rPr lang="en-GB" baseline="0" dirty="0" smtClean="0"/>
              <a:t> ad </a:t>
            </a:r>
            <a:r>
              <a:rPr lang="en-GB" baseline="0" dirty="0" err="1" smtClean="0"/>
              <a:t>attacchi</a:t>
            </a:r>
            <a:r>
              <a:rPr lang="en-GB" baseline="0" dirty="0" smtClean="0"/>
              <a:t> hacker?</a:t>
            </a:r>
          </a:p>
          <a:p>
            <a:pPr marL="228600" indent="-228600">
              <a:buAutoNum type="arabicPeriod"/>
            </a:pPr>
            <a:endParaRPr lang="en-GB" baseline="0" dirty="0" smtClean="0"/>
          </a:p>
          <a:p>
            <a:pPr marL="228600" indent="-228600">
              <a:buAutoNum type="arabicPeriod"/>
            </a:pPr>
            <a:r>
              <a:rPr lang="en-GB" baseline="0" dirty="0" err="1" smtClean="0"/>
              <a:t>L’immediatezza</a:t>
            </a:r>
            <a:r>
              <a:rPr lang="en-GB" baseline="0" dirty="0" smtClean="0"/>
              <a:t> di un </a:t>
            </a:r>
            <a:r>
              <a:rPr lang="en-GB" baseline="0" dirty="0" err="1" smtClean="0"/>
              <a:t>contratto</a:t>
            </a:r>
            <a:r>
              <a:rPr lang="en-GB" baseline="0" dirty="0" smtClean="0"/>
              <a:t> (e </a:t>
            </a:r>
            <a:r>
              <a:rPr lang="en-GB" baseline="0" dirty="0" err="1" smtClean="0"/>
              <a:t>quindi</a:t>
            </a:r>
            <a:r>
              <a:rPr lang="en-GB" baseline="0" dirty="0" smtClean="0"/>
              <a:t> </a:t>
            </a:r>
            <a:r>
              <a:rPr lang="en-GB" baseline="0" dirty="0" err="1" smtClean="0"/>
              <a:t>senza</a:t>
            </a:r>
            <a:r>
              <a:rPr lang="en-GB" baseline="0" dirty="0" smtClean="0"/>
              <a:t> </a:t>
            </a:r>
            <a:r>
              <a:rPr lang="en-GB" baseline="0" dirty="0" err="1" smtClean="0"/>
              <a:t>l’intervento</a:t>
            </a:r>
            <a:r>
              <a:rPr lang="en-GB" baseline="0" dirty="0" smtClean="0"/>
              <a:t> </a:t>
            </a:r>
            <a:r>
              <a:rPr lang="en-GB" baseline="0" dirty="0" err="1" smtClean="0"/>
              <a:t>umano</a:t>
            </a:r>
            <a:r>
              <a:rPr lang="en-GB" baseline="0" dirty="0" smtClean="0"/>
              <a:t>) </a:t>
            </a:r>
            <a:r>
              <a:rPr lang="en-GB" baseline="0" dirty="0" err="1" smtClean="0"/>
              <a:t>rappresenta</a:t>
            </a:r>
            <a:r>
              <a:rPr lang="en-GB" baseline="0" dirty="0" smtClean="0"/>
              <a:t> un </a:t>
            </a:r>
            <a:r>
              <a:rPr lang="en-GB" baseline="0" dirty="0" err="1" smtClean="0"/>
              <a:t>vantaggio</a:t>
            </a:r>
            <a:r>
              <a:rPr lang="en-GB" baseline="0" dirty="0" smtClean="0"/>
              <a:t> </a:t>
            </a:r>
            <a:r>
              <a:rPr lang="en-GB" baseline="0" dirty="0" err="1" smtClean="0"/>
              <a:t>sempre</a:t>
            </a:r>
            <a:r>
              <a:rPr lang="en-GB" baseline="0" dirty="0" smtClean="0"/>
              <a:t>? </a:t>
            </a:r>
            <a:r>
              <a:rPr lang="en-GB" baseline="0" dirty="0" err="1" smtClean="0"/>
              <a:t>Esempio</a:t>
            </a:r>
            <a:r>
              <a:rPr lang="en-GB" baseline="0" dirty="0" smtClean="0"/>
              <a:t> automobile -&gt; </a:t>
            </a:r>
            <a:r>
              <a:rPr lang="en-GB" baseline="0" dirty="0" err="1" smtClean="0"/>
              <a:t>metti</a:t>
            </a:r>
            <a:r>
              <a:rPr lang="en-GB" baseline="0" dirty="0" smtClean="0"/>
              <a:t> </a:t>
            </a:r>
            <a:r>
              <a:rPr lang="en-GB" baseline="0" dirty="0" err="1" smtClean="0"/>
              <a:t>che</a:t>
            </a:r>
            <a:r>
              <a:rPr lang="en-GB" baseline="0" dirty="0" smtClean="0"/>
              <a:t> </a:t>
            </a:r>
            <a:r>
              <a:rPr lang="en-GB" baseline="0" dirty="0" err="1" smtClean="0"/>
              <a:t>hai</a:t>
            </a:r>
            <a:r>
              <a:rPr lang="en-GB" baseline="0" dirty="0" smtClean="0"/>
              <a:t> </a:t>
            </a:r>
            <a:r>
              <a:rPr lang="en-GB" baseline="0" dirty="0" err="1" smtClean="0"/>
              <a:t>dei</a:t>
            </a:r>
            <a:r>
              <a:rPr lang="en-GB" baseline="0" dirty="0" smtClean="0"/>
              <a:t> </a:t>
            </a:r>
            <a:r>
              <a:rPr lang="en-GB" baseline="0" dirty="0" err="1" smtClean="0"/>
              <a:t>problemi</a:t>
            </a:r>
            <a:r>
              <a:rPr lang="en-GB" baseline="0" dirty="0" smtClean="0"/>
              <a:t> in </a:t>
            </a:r>
            <a:r>
              <a:rPr lang="en-GB" baseline="0" dirty="0" err="1" smtClean="0"/>
              <a:t>famiglia</a:t>
            </a:r>
            <a:r>
              <a:rPr lang="en-GB" baseline="0" dirty="0" smtClean="0"/>
              <a:t> e la </a:t>
            </a:r>
            <a:r>
              <a:rPr lang="en-GB" baseline="0" dirty="0" err="1" smtClean="0"/>
              <a:t>macchina</a:t>
            </a:r>
            <a:r>
              <a:rPr lang="en-GB" baseline="0" dirty="0" smtClean="0"/>
              <a:t> </a:t>
            </a:r>
            <a:r>
              <a:rPr lang="en-GB" baseline="0" dirty="0" err="1" smtClean="0"/>
              <a:t>si</a:t>
            </a:r>
            <a:r>
              <a:rPr lang="en-GB" baseline="0" dirty="0" smtClean="0"/>
              <a:t> </a:t>
            </a:r>
            <a:r>
              <a:rPr lang="en-GB" baseline="0" dirty="0" err="1" smtClean="0"/>
              <a:t>blocca</a:t>
            </a:r>
            <a:r>
              <a:rPr lang="en-GB" baseline="0" dirty="0" smtClean="0"/>
              <a:t> </a:t>
            </a:r>
            <a:r>
              <a:rPr lang="en-GB" baseline="0" dirty="0" err="1" smtClean="0"/>
              <a:t>subito</a:t>
            </a:r>
            <a:r>
              <a:rPr lang="en-GB" baseline="0" dirty="0" smtClean="0"/>
              <a:t> </a:t>
            </a:r>
            <a:r>
              <a:rPr lang="en-GB" baseline="0" dirty="0" err="1" smtClean="0"/>
              <a:t>alla</a:t>
            </a:r>
            <a:r>
              <a:rPr lang="en-GB" baseline="0" dirty="0" smtClean="0"/>
              <a:t> prima rata non </a:t>
            </a:r>
            <a:r>
              <a:rPr lang="en-GB" baseline="0" dirty="0" err="1" smtClean="0"/>
              <a:t>pagata</a:t>
            </a:r>
            <a:r>
              <a:rPr lang="en-GB" baseline="0" dirty="0" smtClean="0"/>
              <a:t> </a:t>
            </a:r>
            <a:r>
              <a:rPr lang="en-GB" baseline="0" dirty="0" err="1" smtClean="0"/>
              <a:t>senza</a:t>
            </a:r>
            <a:r>
              <a:rPr lang="en-GB" baseline="0" dirty="0" smtClean="0"/>
              <a:t> </a:t>
            </a:r>
            <a:r>
              <a:rPr lang="en-GB" baseline="0" dirty="0" err="1" smtClean="0"/>
              <a:t>neanche</a:t>
            </a:r>
            <a:r>
              <a:rPr lang="en-GB" baseline="0" dirty="0" smtClean="0"/>
              <a:t> </a:t>
            </a:r>
            <a:r>
              <a:rPr lang="en-GB" baseline="0" dirty="0" err="1" smtClean="0"/>
              <a:t>richiedere</a:t>
            </a:r>
            <a:r>
              <a:rPr lang="en-GB" baseline="0" dirty="0" smtClean="0"/>
              <a:t> </a:t>
            </a:r>
            <a:r>
              <a:rPr lang="en-GB" baseline="0" dirty="0" err="1" smtClean="0"/>
              <a:t>il</a:t>
            </a:r>
            <a:r>
              <a:rPr lang="en-GB" baseline="0" dirty="0" smtClean="0"/>
              <a:t> </a:t>
            </a:r>
            <a:r>
              <a:rPr lang="en-GB" baseline="0" dirty="0" err="1" smtClean="0"/>
              <a:t>perchè</a:t>
            </a:r>
            <a:r>
              <a:rPr lang="en-GB" baseline="0" dirty="0" smtClean="0"/>
              <a:t> non </a:t>
            </a:r>
            <a:r>
              <a:rPr lang="en-GB" baseline="0" dirty="0" err="1" smtClean="0"/>
              <a:t>è</a:t>
            </a:r>
            <a:r>
              <a:rPr lang="en-GB" baseline="0" dirty="0" smtClean="0"/>
              <a:t> </a:t>
            </a:r>
            <a:r>
              <a:rPr lang="en-GB" baseline="0" dirty="0" err="1" smtClean="0"/>
              <a:t>stata</a:t>
            </a:r>
            <a:r>
              <a:rPr lang="en-GB" baseline="0" dirty="0" smtClean="0"/>
              <a:t> </a:t>
            </a:r>
            <a:r>
              <a:rPr lang="en-GB" baseline="0" dirty="0" err="1" smtClean="0"/>
              <a:t>pagata</a:t>
            </a:r>
            <a:r>
              <a:rPr lang="en-GB" baseline="0" dirty="0" smtClean="0"/>
              <a:t> la rata</a:t>
            </a:r>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47</a:t>
            </a:fld>
            <a:endParaRPr lang="en-GB"/>
          </a:p>
        </p:txBody>
      </p:sp>
    </p:spTree>
    <p:extLst>
      <p:ext uri="{BB962C8B-B14F-4D97-AF65-F5344CB8AC3E}">
        <p14:creationId xmlns:p14="http://schemas.microsoft.com/office/powerpoint/2010/main" val="15995784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200" kern="1200" dirty="0" smtClean="0">
                <a:solidFill>
                  <a:schemeClr val="tx1"/>
                </a:solidFill>
                <a:latin typeface="+mn-lt"/>
                <a:ea typeface="+mn-ea"/>
                <a:cs typeface="+mn-cs"/>
              </a:rPr>
              <a:t>Which kind</a:t>
            </a:r>
            <a:r>
              <a:rPr lang="en-GB" sz="1200" kern="1200" baseline="0" dirty="0" smtClean="0">
                <a:solidFill>
                  <a:schemeClr val="tx1"/>
                </a:solidFill>
                <a:latin typeface="+mn-lt"/>
                <a:ea typeface="+mn-ea"/>
                <a:cs typeface="+mn-cs"/>
              </a:rPr>
              <a:t> of problems can occur using a Smart Contract in this scenario?</a:t>
            </a:r>
          </a:p>
          <a:p>
            <a:r>
              <a:rPr lang="en-GB" sz="1200" kern="1200" baseline="0" dirty="0" smtClean="0">
                <a:solidFill>
                  <a:schemeClr val="tx1"/>
                </a:solidFill>
                <a:latin typeface="+mn-lt"/>
                <a:ea typeface="+mn-ea"/>
                <a:cs typeface="+mn-cs"/>
              </a:rPr>
              <a:t>Which ones would not occur if we were using a traditional contract?</a:t>
            </a:r>
          </a:p>
          <a:p>
            <a:endParaRPr lang="en-GB" baseline="0" dirty="0" smtClean="0"/>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48</a:t>
            </a:fld>
            <a:endParaRPr lang="en-GB"/>
          </a:p>
        </p:txBody>
      </p:sp>
    </p:spTree>
    <p:extLst>
      <p:ext uri="{BB962C8B-B14F-4D97-AF65-F5344CB8AC3E}">
        <p14:creationId xmlns:p14="http://schemas.microsoft.com/office/powerpoint/2010/main" val="16326344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200" kern="1200" dirty="0" smtClean="0">
                <a:solidFill>
                  <a:schemeClr val="tx1"/>
                </a:solidFill>
                <a:latin typeface="+mn-lt"/>
                <a:ea typeface="+mn-ea"/>
                <a:cs typeface="+mn-cs"/>
              </a:rPr>
              <a:t>Which kind</a:t>
            </a:r>
            <a:r>
              <a:rPr lang="en-GB" sz="1200" kern="1200" baseline="0" dirty="0" smtClean="0">
                <a:solidFill>
                  <a:schemeClr val="tx1"/>
                </a:solidFill>
                <a:latin typeface="+mn-lt"/>
                <a:ea typeface="+mn-ea"/>
                <a:cs typeface="+mn-cs"/>
              </a:rPr>
              <a:t> of problems can occur using a Smart Contract in this scenario?</a:t>
            </a:r>
          </a:p>
          <a:p>
            <a:r>
              <a:rPr lang="en-GB" sz="1200" kern="1200" baseline="0" dirty="0" smtClean="0">
                <a:solidFill>
                  <a:schemeClr val="tx1"/>
                </a:solidFill>
                <a:latin typeface="+mn-lt"/>
                <a:ea typeface="+mn-ea"/>
                <a:cs typeface="+mn-cs"/>
              </a:rPr>
              <a:t>Which ones would not occur if we were using a traditional contract?</a:t>
            </a:r>
          </a:p>
          <a:p>
            <a:endParaRPr lang="en-GB" baseline="0" dirty="0" smtClean="0"/>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49</a:t>
            </a:fld>
            <a:endParaRPr lang="en-GB"/>
          </a:p>
        </p:txBody>
      </p:sp>
    </p:spTree>
    <p:extLst>
      <p:ext uri="{BB962C8B-B14F-4D97-AF65-F5344CB8AC3E}">
        <p14:creationId xmlns:p14="http://schemas.microsoft.com/office/powerpoint/2010/main" val="1958498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mtClean="0"/>
              <a:t>Alice</a:t>
            </a:r>
            <a:r>
              <a:rPr lang="en-GB" baseline="0" smtClean="0"/>
              <a:t> wants to buy a product from bob’s store and she wants </a:t>
            </a:r>
            <a:r>
              <a:rPr lang="en-GB" baseline="0" err="1" smtClean="0"/>
              <a:t>cryptovalues</a:t>
            </a:r>
            <a:r>
              <a:rPr lang="en-GB" baseline="0" smtClean="0"/>
              <a:t> (e.g. bitcoins) </a:t>
            </a:r>
          </a:p>
          <a:p>
            <a:endParaRPr lang="en-GB" baseline="0" smtClean="0"/>
          </a:p>
          <a:p>
            <a:endParaRPr lang="en-GB" baseline="0" smtClean="0"/>
          </a:p>
          <a:p>
            <a:endParaRPr lang="en-GB"/>
          </a:p>
        </p:txBody>
      </p:sp>
      <p:sp>
        <p:nvSpPr>
          <p:cNvPr id="4" name="Segnaposto numero diapositiva 3"/>
          <p:cNvSpPr>
            <a:spLocks noGrp="1"/>
          </p:cNvSpPr>
          <p:nvPr>
            <p:ph type="sldNum" sz="quarter" idx="10"/>
          </p:nvPr>
        </p:nvSpPr>
        <p:spPr/>
        <p:txBody>
          <a:bodyPr/>
          <a:lstStyle/>
          <a:p>
            <a:fld id="{595F61C2-6B96-DC49-8037-CB49B5317E27}" type="slidenum">
              <a:rPr lang="en-GB" smtClean="0"/>
              <a:t>5</a:t>
            </a:fld>
            <a:endParaRPr lang="en-GB"/>
          </a:p>
        </p:txBody>
      </p:sp>
    </p:spTree>
    <p:extLst>
      <p:ext uri="{BB962C8B-B14F-4D97-AF65-F5344CB8AC3E}">
        <p14:creationId xmlns:p14="http://schemas.microsoft.com/office/powerpoint/2010/main" val="1288501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mtClean="0"/>
              <a:t>The block (resp. the transaction) is</a:t>
            </a:r>
            <a:r>
              <a:rPr lang="en-GB" baseline="0" smtClean="0"/>
              <a:t> broadcast across the entire network.</a:t>
            </a:r>
          </a:p>
          <a:p>
            <a:r>
              <a:rPr lang="en-GB" baseline="0" smtClean="0"/>
              <a:t>Which validates it </a:t>
            </a:r>
          </a:p>
        </p:txBody>
      </p:sp>
      <p:sp>
        <p:nvSpPr>
          <p:cNvPr id="4" name="Segnaposto numero diapositiva 3"/>
          <p:cNvSpPr>
            <a:spLocks noGrp="1"/>
          </p:cNvSpPr>
          <p:nvPr>
            <p:ph type="sldNum" sz="quarter" idx="10"/>
          </p:nvPr>
        </p:nvSpPr>
        <p:spPr/>
        <p:txBody>
          <a:bodyPr/>
          <a:lstStyle/>
          <a:p>
            <a:fld id="{595F61C2-6B96-DC49-8037-CB49B5317E27}" type="slidenum">
              <a:rPr lang="en-GB" smtClean="0"/>
              <a:t>6</a:t>
            </a:fld>
            <a:endParaRPr lang="en-GB"/>
          </a:p>
        </p:txBody>
      </p:sp>
    </p:spTree>
    <p:extLst>
      <p:ext uri="{BB962C8B-B14F-4D97-AF65-F5344CB8AC3E}">
        <p14:creationId xmlns:p14="http://schemas.microsoft.com/office/powerpoint/2010/main" val="1600464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mtClean="0"/>
              <a:t>The block is then added to the chain which records the entire NON-reversible</a:t>
            </a:r>
            <a:r>
              <a:rPr lang="en-GB" baseline="0" smtClean="0"/>
              <a:t> (indelible) history of transactions in a public ledger</a:t>
            </a:r>
            <a:endParaRPr lang="en-GB" smtClean="0"/>
          </a:p>
          <a:p>
            <a:endParaRPr lang="en-GB" smtClean="0"/>
          </a:p>
          <a:p>
            <a:endParaRPr lang="en-GB" smtClean="0"/>
          </a:p>
          <a:p>
            <a:r>
              <a:rPr lang="en-GB" smtClean="0"/>
              <a:t>The money</a:t>
            </a:r>
            <a:r>
              <a:rPr lang="en-GB" baseline="0" smtClean="0"/>
              <a:t> moves from Alice to Bob</a:t>
            </a:r>
          </a:p>
          <a:p>
            <a:endParaRPr lang="en-GB" baseline="0" smtClean="0"/>
          </a:p>
          <a:p>
            <a:endParaRPr lang="en-GB" baseline="0" smtClean="0"/>
          </a:p>
          <a:p>
            <a:r>
              <a:rPr lang="en-GB" baseline="0" smtClean="0"/>
              <a:t>Benefits</a:t>
            </a:r>
          </a:p>
          <a:p>
            <a:r>
              <a:rPr lang="en-GB" baseline="0" smtClean="0"/>
              <a:t>----------------------</a:t>
            </a:r>
          </a:p>
          <a:p>
            <a:pPr marL="228600" indent="-228600">
              <a:buAutoNum type="arabicPeriod"/>
            </a:pPr>
            <a:r>
              <a:rPr lang="en-GB" baseline="0" smtClean="0"/>
              <a:t>No middleman (transactions between users are instantaneous) </a:t>
            </a:r>
          </a:p>
          <a:p>
            <a:pPr marL="228600" indent="-228600">
              <a:buAutoNum type="arabicPeriod"/>
            </a:pPr>
            <a:r>
              <a:rPr lang="en-GB" baseline="0" smtClean="0"/>
              <a:t>A centralized system it’s easier to attack. </a:t>
            </a:r>
          </a:p>
          <a:p>
            <a:pPr marL="228600" indent="-228600">
              <a:buAutoNum type="arabicPeriod"/>
            </a:pPr>
            <a:r>
              <a:rPr lang="en-GB" baseline="0" smtClean="0"/>
              <a:t>For Example if you have to execute a transaction through a bank you have to pay a fee for it, whereas using </a:t>
            </a:r>
            <a:r>
              <a:rPr lang="en-GB" baseline="0" err="1" smtClean="0"/>
              <a:t>blockchain</a:t>
            </a:r>
            <a:r>
              <a:rPr lang="en-GB" baseline="0" smtClean="0"/>
              <a:t> technology you don’t have to pay</a:t>
            </a:r>
          </a:p>
          <a:p>
            <a:pPr marL="228600" indent="-228600">
              <a:buAutoNum type="arabicPeriod"/>
            </a:pPr>
            <a:endParaRPr lang="en-GB" baseline="0" smtClean="0"/>
          </a:p>
          <a:p>
            <a:pPr marL="228600" indent="-228600">
              <a:buAutoNum type="arabicPeriod"/>
            </a:pPr>
            <a:endParaRPr lang="en-GB" baseline="0" smtClean="0"/>
          </a:p>
          <a:p>
            <a:pPr marL="228600" indent="-228600">
              <a:buAutoNum type="arabicPeriod"/>
            </a:pPr>
            <a:r>
              <a:rPr lang="en-GB" baseline="0" smtClean="0"/>
              <a:t>------------------------------------------</a:t>
            </a:r>
          </a:p>
          <a:p>
            <a:pPr marL="0" indent="0">
              <a:buNone/>
            </a:pPr>
            <a:r>
              <a:rPr lang="en-GB" baseline="0" smtClean="0"/>
              <a:t>Transactions are not prone to third part interference</a:t>
            </a:r>
          </a:p>
          <a:p>
            <a:pPr marL="228600" indent="-228600">
              <a:buAutoNum type="arabicPeriod"/>
            </a:pPr>
            <a:endParaRPr lang="en-GB" baseline="0" smtClean="0"/>
          </a:p>
          <a:p>
            <a:pPr marL="0" indent="0">
              <a:buNone/>
            </a:pPr>
            <a:r>
              <a:rPr lang="en-GB" baseline="0" smtClean="0"/>
              <a:t>--------------------------------------------------------------------------</a:t>
            </a:r>
          </a:p>
          <a:p>
            <a:pPr marL="0" indent="0">
              <a:buNone/>
            </a:pPr>
            <a:endParaRPr lang="en-GB" baseline="0" smtClean="0"/>
          </a:p>
          <a:p>
            <a:pPr marL="228600" indent="-228600">
              <a:buAutoNum type="arabicPeriod"/>
            </a:pPr>
            <a:r>
              <a:rPr lang="en-GB" baseline="0" smtClean="0"/>
              <a:t>The transactions data, are available online to everyone on the distributed shared ledger</a:t>
            </a:r>
          </a:p>
          <a:p>
            <a:endParaRPr lang="en-GB" baseline="0" smtClean="0"/>
          </a:p>
          <a:p>
            <a:endParaRPr lang="en-GB" baseline="0" smtClean="0"/>
          </a:p>
          <a:p>
            <a:endParaRPr lang="en-GB" baseline="0" smtClean="0"/>
          </a:p>
          <a:p>
            <a:endParaRPr lang="en-GB" baseline="0" smtClean="0"/>
          </a:p>
          <a:p>
            <a:r>
              <a:rPr lang="en-GB" baseline="0" smtClean="0"/>
              <a:t>APPLICATION BLOCKCHAIN</a:t>
            </a:r>
          </a:p>
          <a:p>
            <a:r>
              <a:rPr lang="en-GB" smtClean="0"/>
              <a:t>One of the most famous </a:t>
            </a:r>
            <a:r>
              <a:rPr lang="en-GB" err="1" smtClean="0"/>
              <a:t>blockchain</a:t>
            </a:r>
            <a:r>
              <a:rPr lang="en-GB" baseline="0" smtClean="0"/>
              <a:t> application is the transfer of bitcoins used for online trades. </a:t>
            </a:r>
          </a:p>
          <a:p>
            <a:endParaRPr lang="en-GB" baseline="0" smtClean="0"/>
          </a:p>
          <a:p>
            <a:r>
              <a:rPr lang="en-GB" baseline="0" smtClean="0"/>
              <a:t>2. Cloud shared by the community (where each file is shredded and encrypted and spread across the network) </a:t>
            </a:r>
          </a:p>
          <a:p>
            <a:endParaRPr lang="en-GB" baseline="0" smtClean="0"/>
          </a:p>
          <a:p>
            <a:r>
              <a:rPr lang="en-GB" baseline="0" smtClean="0"/>
              <a:t>3. </a:t>
            </a:r>
            <a:r>
              <a:rPr lang="en-GB" baseline="0" err="1" smtClean="0"/>
              <a:t>Blockchain</a:t>
            </a:r>
            <a:r>
              <a:rPr lang="en-GB" baseline="0" smtClean="0"/>
              <a:t> application can be applied to identity applications, like Passports, Birth Certificates, IDs, Online accounts, and so on</a:t>
            </a:r>
            <a:endParaRPr lang="en-GB" smtClean="0"/>
          </a:p>
          <a:p>
            <a:endParaRPr lang="en-GB" baseline="0" smtClean="0"/>
          </a:p>
          <a:p>
            <a:endParaRPr lang="en-GB" baseline="0" smtClean="0"/>
          </a:p>
          <a:p>
            <a:endParaRPr lang="en-GB" baseline="0" smtClean="0"/>
          </a:p>
          <a:p>
            <a:endParaRPr lang="en-GB" smtClean="0"/>
          </a:p>
          <a:p>
            <a:endParaRPr lang="en-GB"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7</a:t>
            </a:fld>
            <a:endParaRPr lang="en-GB"/>
          </a:p>
        </p:txBody>
      </p:sp>
    </p:spTree>
    <p:extLst>
      <p:ext uri="{BB962C8B-B14F-4D97-AF65-F5344CB8AC3E}">
        <p14:creationId xmlns:p14="http://schemas.microsoft.com/office/powerpoint/2010/main" val="1688511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mtClean="0"/>
              <a:t>Thi</a:t>
            </a:r>
            <a:r>
              <a:rPr lang="en-GB" baseline="0" smtClean="0"/>
              <a:t>nk of it as wills and contract that execute themselves </a:t>
            </a:r>
            <a:endParaRPr lang="en-GB"/>
          </a:p>
        </p:txBody>
      </p:sp>
      <p:sp>
        <p:nvSpPr>
          <p:cNvPr id="4" name="Segnaposto numero diapositiva 3"/>
          <p:cNvSpPr>
            <a:spLocks noGrp="1"/>
          </p:cNvSpPr>
          <p:nvPr>
            <p:ph type="sldNum" sz="quarter" idx="10"/>
          </p:nvPr>
        </p:nvSpPr>
        <p:spPr/>
        <p:txBody>
          <a:bodyPr/>
          <a:lstStyle/>
          <a:p>
            <a:fld id="{595F61C2-6B96-DC49-8037-CB49B5317E27}" type="slidenum">
              <a:rPr lang="en-GB" smtClean="0"/>
              <a:t>8</a:t>
            </a:fld>
            <a:endParaRPr lang="en-GB"/>
          </a:p>
        </p:txBody>
      </p:sp>
    </p:spTree>
    <p:extLst>
      <p:ext uri="{BB962C8B-B14F-4D97-AF65-F5344CB8AC3E}">
        <p14:creationId xmlns:p14="http://schemas.microsoft.com/office/powerpoint/2010/main" val="772416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mtClean="0"/>
              <a:t>A</a:t>
            </a:r>
            <a:r>
              <a:rPr lang="en-GB" baseline="0" smtClean="0"/>
              <a:t> SC is a piece of software that stores rules for negotiating the terms of a contract, automatically verifies the contract and then executes the agreed terms between parties posted to the </a:t>
            </a:r>
            <a:r>
              <a:rPr lang="en-GB" baseline="0" err="1" smtClean="0"/>
              <a:t>blockchain</a:t>
            </a:r>
            <a:endParaRPr lang="en-GB" baseline="0" smtClean="0"/>
          </a:p>
          <a:p>
            <a:endParaRPr lang="en-GB" smtClean="0"/>
          </a:p>
          <a:p>
            <a:r>
              <a:rPr lang="en-GB" smtClean="0"/>
              <a:t>Smart</a:t>
            </a:r>
            <a:r>
              <a:rPr lang="en-GB" baseline="0" smtClean="0"/>
              <a:t> contracts are computer programs that can be correctly executed by a network of mutually distrusting nodes, without the need of an external trusted authority, which means that are the nodes the “</a:t>
            </a:r>
            <a:r>
              <a:rPr lang="en-GB" baseline="0" err="1" smtClean="0"/>
              <a:t>autorithy</a:t>
            </a:r>
            <a:r>
              <a:rPr lang="en-GB" baseline="0" smtClean="0"/>
              <a:t>”, who validates the valid execution of a smart contract </a:t>
            </a:r>
          </a:p>
          <a:p>
            <a:endParaRPr lang="en-GB" baseline="0" smtClean="0"/>
          </a:p>
          <a:p>
            <a:endParaRPr lang="en-GB" baseline="0" smtClean="0"/>
          </a:p>
          <a:p>
            <a:r>
              <a:rPr lang="en-GB" baseline="0" smtClean="0"/>
              <a:t>Encrypted and Stored on the </a:t>
            </a:r>
            <a:r>
              <a:rPr lang="en-GB" baseline="0" err="1" smtClean="0"/>
              <a:t>blockchain</a:t>
            </a:r>
            <a:endParaRPr lang="en-GB" baseline="0" smtClean="0"/>
          </a:p>
          <a:p>
            <a:r>
              <a:rPr lang="en-GB" baseline="0" smtClean="0"/>
              <a:t>To append a new block of data (the code for the execution of a SC)  to the </a:t>
            </a:r>
            <a:r>
              <a:rPr lang="en-GB" baseline="0" err="1" smtClean="0"/>
              <a:t>blockchain</a:t>
            </a:r>
            <a:r>
              <a:rPr lang="en-GB" baseline="0" smtClean="0"/>
              <a:t>, the miners (=users which validate a transaction) have to validate the </a:t>
            </a:r>
            <a:r>
              <a:rPr lang="en-GB" baseline="0" err="1" smtClean="0"/>
              <a:t>exectuion</a:t>
            </a:r>
            <a:r>
              <a:rPr lang="en-GB" baseline="0" smtClean="0"/>
              <a:t> of the SC</a:t>
            </a:r>
          </a:p>
          <a:p>
            <a:r>
              <a:rPr lang="en-GB" baseline="0" smtClean="0"/>
              <a:t>SC are stored on the </a:t>
            </a:r>
            <a:r>
              <a:rPr lang="en-GB" baseline="0" err="1" smtClean="0"/>
              <a:t>blockchain</a:t>
            </a:r>
            <a:r>
              <a:rPr lang="en-GB" baseline="0" smtClean="0"/>
              <a:t> which all parties have a copy of and if any party fails the system continues to functions with no loss of data or integrity</a:t>
            </a:r>
          </a:p>
          <a:p>
            <a:endParaRPr lang="en-GB" baseline="0" smtClean="0"/>
          </a:p>
          <a:p>
            <a:endParaRPr lang="en-GB" baseline="0" smtClean="0"/>
          </a:p>
          <a:p>
            <a:r>
              <a:rPr lang="en-GB" baseline="0" smtClean="0"/>
              <a:t>WHY ARE SC SO CALLED SMART?</a:t>
            </a:r>
          </a:p>
          <a:p>
            <a:r>
              <a:rPr lang="en-GB" baseline="0" smtClean="0"/>
              <a:t>Because, they are smart</a:t>
            </a:r>
          </a:p>
          <a:p>
            <a:r>
              <a:rPr lang="en-GB" smtClean="0"/>
              <a:t>TBD</a:t>
            </a:r>
            <a:endParaRPr lang="en-GB"/>
          </a:p>
        </p:txBody>
      </p:sp>
      <p:sp>
        <p:nvSpPr>
          <p:cNvPr id="4" name="Segnaposto numero diapositiva 3"/>
          <p:cNvSpPr>
            <a:spLocks noGrp="1"/>
          </p:cNvSpPr>
          <p:nvPr>
            <p:ph type="sldNum" sz="quarter" idx="10"/>
          </p:nvPr>
        </p:nvSpPr>
        <p:spPr/>
        <p:txBody>
          <a:bodyPr/>
          <a:lstStyle/>
          <a:p>
            <a:fld id="{595F61C2-6B96-DC49-8037-CB49B5317E27}" type="slidenum">
              <a:rPr lang="en-GB" smtClean="0"/>
              <a:t>9</a:t>
            </a:fld>
            <a:endParaRPr lang="en-GB"/>
          </a:p>
        </p:txBody>
      </p:sp>
    </p:spTree>
    <p:extLst>
      <p:ext uri="{BB962C8B-B14F-4D97-AF65-F5344CB8AC3E}">
        <p14:creationId xmlns:p14="http://schemas.microsoft.com/office/powerpoint/2010/main" val="462242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it-IT" smtClean="0"/>
              <a:t>Fare clic per modificare stile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smtClean="0"/>
              <a:t>Fare clic per modificare lo stile del sottotitolo dello schema</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48A87A34-81AB-432B-8DAE-1953F412C126}" type="datetimeFigureOut">
              <a:rPr lang="en-US" smtClean="0"/>
              <a:t>3/23/17</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2079801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it-IT" smtClean="0"/>
              <a:t>Fare clic per modificare stile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smtClean="0"/>
              <a:t>Trascinare l'immagine su un segnaposto o fare clic sull'icona per aggiungerla</a:t>
            </a:r>
            <a:endParaRPr lang="en-US"/>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pPr/>
              <a:t>3/23/17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173734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it-IT" smtClean="0"/>
              <a:t>Fare clic per modificare stile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3/23/17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20298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it-IT" smtClean="0"/>
              <a:t>Fare clic per modificare stile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smtClean="0"/>
              <a:t>Fare clic per modificare gli stili del testo dello schema</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3/23/17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143397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it-IT" smtClean="0"/>
              <a:t>Fare clic per modificare stile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3/23/17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173865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it-IT" smtClean="0"/>
              <a:t>Fare clic per modificare stile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it-IT" smtClean="0"/>
              <a:t>Fare clic per modificare gli stili del testo dello schema</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3/23/17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804970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it-IT" smtClean="0"/>
              <a:t>Fare clic per modificare stile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it-IT" smtClean="0"/>
              <a:t>Fare clic per modificare gli stili del testo dello schema</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3/23/17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2142810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it-IT" smtClean="0"/>
              <a:t>Fare clic per modificare stile</a:t>
            </a:r>
            <a:endParaRPr lang="en-US" dirty="0"/>
          </a:p>
        </p:txBody>
      </p:sp>
      <p:sp>
        <p:nvSpPr>
          <p:cNvPr id="3" name="Vertical Text Placeholder 2"/>
          <p:cNvSpPr>
            <a:spLocks noGrp="1"/>
          </p:cNvSpPr>
          <p:nvPr>
            <p:ph type="body" orient="vert" idx="1"/>
          </p:nvPr>
        </p:nvSpPr>
        <p:spPr/>
        <p:txBody>
          <a:bodyPr vert="eaVert" anchor="t"/>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91265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olo e testo verticali">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it-IT" smtClean="0"/>
              <a:t>Fare clic per modificare stile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171150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smtClean="0"/>
              <a:t>Fare clic per modificare stile</a:t>
            </a:r>
            <a:endParaRPr lang="en-US" dirty="0"/>
          </a:p>
        </p:txBody>
      </p:sp>
      <p:sp>
        <p:nvSpPr>
          <p:cNvPr id="3" name="Content Placeholder 2"/>
          <p:cNvSpPr>
            <a:spLocks noGrp="1"/>
          </p:cNvSpPr>
          <p:nvPr>
            <p:ph idx="1"/>
          </p:nvPr>
        </p:nvSpPr>
        <p:spPr/>
        <p:txBody>
          <a:bodyPr anchor="ct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63426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it-IT" smtClean="0"/>
              <a:t>Fare clic per modificare stile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t>3/23/17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6409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smtClean="0"/>
              <a:t>Fare clic per modificare stile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3/23/17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129574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smtClean="0"/>
              <a:t>Fare clic per modificare stile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gli stili del testo dello schema</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gli stili del testo dello schema</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3/23/17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2075546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smtClean="0"/>
              <a:t>Fare clic per modificare stile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3/23/17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2134626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smtClean="0"/>
              <a:t>3/23/17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802333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it-IT" smtClean="0"/>
              <a:t>Fare clic per modificare stile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3/23/17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765667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it-IT" smtClean="0"/>
              <a:t>Fare clic per modificare stile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smtClean="0"/>
              <a:t>Trascinare l'immagine su un segnaposto o fare clic sull'icona per aggiungerla</a:t>
            </a:r>
            <a:endParaRPr lang="en-US"/>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pPr/>
              <a:t>3/23/17</a:t>
            </a:fld>
            <a:endParaRPr lang="en-US"/>
          </a:p>
        </p:txBody>
      </p:sp>
      <p:sp>
        <p:nvSpPr>
          <p:cNvPr id="6" name="Footer Placeholder 5"/>
          <p:cNvSpPr>
            <a:spLocks noGrp="1"/>
          </p:cNvSpPr>
          <p:nvPr>
            <p:ph type="ftr" sz="quarter" idx="11"/>
          </p:nvPr>
        </p:nvSpPr>
        <p:spPr/>
        <p:txBody>
          <a:bodyPr/>
          <a:lstStyle/>
          <a:p>
            <a:r>
              <a:rPr lang="en-US" smtClean="0"/>
              <a:t>
              </a:t>
            </a:r>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85784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it-IT" smtClean="0"/>
              <a:t>Fare clic per modificare stile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A87A34-81AB-432B-8DAE-1953F412C126}" type="datetimeFigureOut">
              <a:rPr lang="en-US" smtClean="0"/>
              <a:pPr/>
              <a:t>3/23/17</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‹n.›</a:t>
            </a:fld>
            <a:endParaRPr lang="en-US"/>
          </a:p>
        </p:txBody>
      </p:sp>
    </p:spTree>
    <p:extLst>
      <p:ext uri="{BB962C8B-B14F-4D97-AF65-F5344CB8AC3E}">
        <p14:creationId xmlns:p14="http://schemas.microsoft.com/office/powerpoint/2010/main" val="1747677375"/>
      </p:ext>
    </p:extLst>
  </p:cSld>
  <p:clrMap bg1="dk1" tx1="lt1" bg2="dk2" tx2="lt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 id="2147484050" r:id="rId12"/>
    <p:sldLayoutId id="2147484051" r:id="rId13"/>
    <p:sldLayoutId id="2147484052" r:id="rId14"/>
    <p:sldLayoutId id="2147484053" r:id="rId15"/>
    <p:sldLayoutId id="2147484054" r:id="rId16"/>
    <p:sldLayoutId id="214748405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5.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4.png"/><Relationship Id="rId5" Type="http://schemas.openxmlformats.org/officeDocument/2006/relationships/image" Target="../media/image7.png"/><Relationship Id="rId6"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1" Type="http://schemas.openxmlformats.org/officeDocument/2006/relationships/image" Target="../media/image29.png"/><Relationship Id="rId12" Type="http://schemas.openxmlformats.org/officeDocument/2006/relationships/image" Target="../media/image7.png"/><Relationship Id="rId13" Type="http://schemas.openxmlformats.org/officeDocument/2006/relationships/image" Target="../media/image24.png"/><Relationship Id="rId14" Type="http://schemas.openxmlformats.org/officeDocument/2006/relationships/image" Target="../media/image18.png"/><Relationship Id="rId15" Type="http://schemas.openxmlformats.org/officeDocument/2006/relationships/image" Target="../media/image30.tiff"/><Relationship Id="rId16"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19.png"/><Relationship Id="rId8" Type="http://schemas.openxmlformats.org/officeDocument/2006/relationships/image" Target="../media/image14.png"/><Relationship Id="rId9" Type="http://schemas.openxmlformats.org/officeDocument/2006/relationships/image" Target="../media/image28.png"/><Relationship Id="rId10"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6.png"/><Relationship Id="rId5" Type="http://schemas.openxmlformats.org/officeDocument/2006/relationships/image" Target="../media/image32.png"/><Relationship Id="rId6" Type="http://schemas.openxmlformats.org/officeDocument/2006/relationships/image" Target="../media/image17.jpg"/><Relationship Id="rId7" Type="http://schemas.openxmlformats.org/officeDocument/2006/relationships/image" Target="../media/image33.png"/><Relationship Id="rId8" Type="http://schemas.openxmlformats.org/officeDocument/2006/relationships/image" Target="../media/image18.png"/><Relationship Id="rId9" Type="http://schemas.openxmlformats.org/officeDocument/2006/relationships/image" Target="../media/image34.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9.png"/><Relationship Id="rId5" Type="http://schemas.openxmlformats.org/officeDocument/2006/relationships/image" Target="../media/image5.png"/><Relationship Id="rId6" Type="http://schemas.openxmlformats.org/officeDocument/2006/relationships/image" Target="../media/image14.png"/><Relationship Id="rId7" Type="http://schemas.openxmlformats.org/officeDocument/2006/relationships/image" Target="../media/image29.png"/><Relationship Id="rId8" Type="http://schemas.openxmlformats.org/officeDocument/2006/relationships/image" Target="../media/image33.png"/><Relationship Id="rId9" Type="http://schemas.openxmlformats.org/officeDocument/2006/relationships/image" Target="../media/image17.jpg"/><Relationship Id="rId10" Type="http://schemas.openxmlformats.org/officeDocument/2006/relationships/image" Target="../media/image18.png"/><Relationship Id="rId11" Type="http://schemas.openxmlformats.org/officeDocument/2006/relationships/image" Target="../media/image35.tiff"/><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17.jpg"/><Relationship Id="rId6" Type="http://schemas.openxmlformats.org/officeDocument/2006/relationships/image" Target="../media/image33.png"/><Relationship Id="rId7" Type="http://schemas.openxmlformats.org/officeDocument/2006/relationships/image" Target="../media/image26.png"/><Relationship Id="rId8"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9.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8.jpg"/></Relationships>
</file>

<file path=ppt/slides/_rels/slide23.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40.png"/><Relationship Id="rId5"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8.jpg"/></Relationships>
</file>

<file path=ppt/slides/_rels/slide26.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42.png"/><Relationship Id="rId5" Type="http://schemas.openxmlformats.org/officeDocument/2006/relationships/image" Target="../media/image43.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8.jpg"/></Relationships>
</file>

<file path=ppt/slides/_rels/slide29.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44.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8.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38.jpg"/></Relationships>
</file>

<file path=ppt/slides/_rels/slide32.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45.png"/><Relationship Id="rId5"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8.jpg"/></Relationships>
</file>

<file path=ppt/slides/_rels/slide36.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49.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38.jpg"/></Relationships>
</file>

<file path=ppt/slides/_rels/slide39.xml.rels><?xml version="1.0" encoding="UTF-8" standalone="yes"?>
<Relationships xmlns="http://schemas.openxmlformats.org/package/2006/relationships"><Relationship Id="rId3" Type="http://schemas.openxmlformats.org/officeDocument/2006/relationships/image" Target="../media/image38.jpg"/><Relationship Id="rId4"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38.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38.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38.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38.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8.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55.png"/></Relationships>
</file>

<file path=ppt/slides/_rels/slide49.xml.rels><?xml version="1.0" encoding="UTF-8" standalone="yes"?>
<Relationships xmlns="http://schemas.openxmlformats.org/package/2006/relationships"><Relationship Id="rId3" Type="http://schemas.openxmlformats.org/officeDocument/2006/relationships/image" Target="../media/image56.gif"/><Relationship Id="rId4" Type="http://schemas.openxmlformats.org/officeDocument/2006/relationships/image" Target="../media/image57.png"/><Relationship Id="rId5" Type="http://schemas.openxmlformats.org/officeDocument/2006/relationships/image" Target="../media/image58.gif"/><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9.png"/><Relationship Id="rId8" Type="http://schemas.openxmlformats.org/officeDocument/2006/relationships/image" Target="../media/image5.png"/><Relationship Id="rId9"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5.png"/><Relationship Id="rId5" Type="http://schemas.openxmlformats.org/officeDocument/2006/relationships/image" Target="../media/image8.png"/><Relationship Id="rId6"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jp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it-IT" dirty="0" smtClean="0"/>
              <a:t>SECURITY</a:t>
            </a:r>
            <a:br>
              <a:rPr lang="it-IT" dirty="0" smtClean="0"/>
            </a:br>
            <a:r>
              <a:rPr lang="it-IT" dirty="0" smtClean="0"/>
              <a:t>CHALLENGES IN</a:t>
            </a:r>
            <a:br>
              <a:rPr lang="it-IT" dirty="0" smtClean="0"/>
            </a:br>
            <a:r>
              <a:rPr lang="it-IT" dirty="0" smtClean="0"/>
              <a:t>SMART CONTRACTS</a:t>
            </a:r>
            <a:endParaRPr lang="it-IT" dirty="0"/>
          </a:p>
        </p:txBody>
      </p:sp>
      <p:sp>
        <p:nvSpPr>
          <p:cNvPr id="3" name="Sottotitolo 2"/>
          <p:cNvSpPr>
            <a:spLocks noGrp="1"/>
          </p:cNvSpPr>
          <p:nvPr>
            <p:ph type="subTitle" idx="1"/>
          </p:nvPr>
        </p:nvSpPr>
        <p:spPr/>
        <p:txBody>
          <a:bodyPr>
            <a:normAutofit/>
          </a:bodyPr>
          <a:lstStyle/>
          <a:p>
            <a:r>
              <a:rPr lang="it-IT" dirty="0" smtClean="0"/>
              <a:t>Lucas </a:t>
            </a:r>
            <a:r>
              <a:rPr lang="it-IT" dirty="0" err="1" smtClean="0"/>
              <a:t>pelloni</a:t>
            </a:r>
            <a:r>
              <a:rPr lang="it-IT"/>
              <a:t> </a:t>
            </a:r>
            <a:endParaRPr lang="it-IT" smtClean="0"/>
          </a:p>
          <a:p>
            <a:r>
              <a:rPr lang="it-IT" smtClean="0"/>
              <a:t>Ile </a:t>
            </a:r>
            <a:r>
              <a:rPr lang="it-IT" err="1" smtClean="0"/>
              <a:t>cepilov</a:t>
            </a:r>
            <a:endParaRPr lang="it-IT"/>
          </a:p>
        </p:txBody>
      </p:sp>
    </p:spTree>
    <p:extLst>
      <p:ext uri="{BB962C8B-B14F-4D97-AF65-F5344CB8AC3E}">
        <p14:creationId xmlns:p14="http://schemas.microsoft.com/office/powerpoint/2010/main" val="1661039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3.1	</a:t>
            </a:r>
            <a:r>
              <a:rPr lang="en-GB" sz="4000" smtClean="0"/>
              <a:t>Scenario Example</a:t>
            </a:r>
            <a:endParaRPr lang="en-GB" sz="400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cxnSp>
        <p:nvCxnSpPr>
          <p:cNvPr id="9" name="Connettore 2 8"/>
          <p:cNvCxnSpPr/>
          <p:nvPr/>
        </p:nvCxnSpPr>
        <p:spPr>
          <a:xfrm flipV="1">
            <a:off x="4645420" y="2891500"/>
            <a:ext cx="2336613" cy="223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0" name="Immagin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3827" y="2200048"/>
            <a:ext cx="2174528" cy="2178152"/>
          </a:xfrm>
          <a:prstGeom prst="rect">
            <a:avLst/>
          </a:prstGeom>
        </p:spPr>
      </p:pic>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4638" y="2449301"/>
            <a:ext cx="4037610" cy="1679646"/>
          </a:xfrm>
          <a:prstGeom prst="rect">
            <a:avLst/>
          </a:prstGeom>
        </p:spPr>
      </p:pic>
      <p:pic>
        <p:nvPicPr>
          <p:cNvPr id="4" name="Immagin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6462" y="934579"/>
            <a:ext cx="1486962" cy="1387831"/>
          </a:xfrm>
          <a:prstGeom prst="rect">
            <a:avLst/>
          </a:prstGeom>
        </p:spPr>
      </p:pic>
      <p:cxnSp>
        <p:nvCxnSpPr>
          <p:cNvPr id="15" name="Connettore 2 14"/>
          <p:cNvCxnSpPr/>
          <p:nvPr/>
        </p:nvCxnSpPr>
        <p:spPr>
          <a:xfrm flipH="1">
            <a:off x="4544831" y="3823854"/>
            <a:ext cx="2360933" cy="301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8" name="Immagine 17"/>
          <p:cNvPicPr>
            <a:picLocks noChangeAspect="1"/>
          </p:cNvPicPr>
          <p:nvPr/>
        </p:nvPicPr>
        <p:blipFill>
          <a:blip r:embed="rId6">
            <a:extLst>
              <a:ext uri="{28A0092B-C50C-407E-A947-70E740481C1C}">
                <a14:useLocalDpi xmlns:a14="http://schemas.microsoft.com/office/drawing/2010/main"/>
              </a:ext>
            </a:extLst>
          </a:blip>
          <a:stretch>
            <a:fillRect/>
          </a:stretch>
        </p:blipFill>
        <p:spPr>
          <a:xfrm flipH="1">
            <a:off x="2329657" y="4657774"/>
            <a:ext cx="1002868" cy="1002868"/>
          </a:xfrm>
          <a:prstGeom prst="rect">
            <a:avLst/>
          </a:prstGeom>
        </p:spPr>
      </p:pic>
      <p:grpSp>
        <p:nvGrpSpPr>
          <p:cNvPr id="13" name="Gruppo 12"/>
          <p:cNvGrpSpPr/>
          <p:nvPr/>
        </p:nvGrpSpPr>
        <p:grpSpPr>
          <a:xfrm>
            <a:off x="7689217" y="992328"/>
            <a:ext cx="3844117" cy="4858269"/>
            <a:chOff x="7689217" y="992328"/>
            <a:chExt cx="3844117" cy="4858269"/>
          </a:xfrm>
        </p:grpSpPr>
        <p:pic>
          <p:nvPicPr>
            <p:cNvPr id="2" name="Immagin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684652">
              <a:off x="7814185" y="4293966"/>
              <a:ext cx="2007455" cy="1421947"/>
            </a:xfrm>
            <a:prstGeom prst="rect">
              <a:avLst/>
            </a:prstGeom>
          </p:spPr>
        </p:pic>
        <p:pic>
          <p:nvPicPr>
            <p:cNvPr id="6" name="Immagin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882863">
              <a:off x="10484356" y="992328"/>
              <a:ext cx="1048978" cy="1216814"/>
            </a:xfrm>
            <a:prstGeom prst="rect">
              <a:avLst/>
            </a:prstGeom>
          </p:spPr>
        </p:pic>
        <p:pic>
          <p:nvPicPr>
            <p:cNvPr id="11" name="Immagin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682592">
              <a:off x="10098064" y="4321199"/>
              <a:ext cx="815042" cy="1529398"/>
            </a:xfrm>
            <a:prstGeom prst="rect">
              <a:avLst/>
            </a:prstGeom>
          </p:spPr>
        </p:pic>
        <p:pic>
          <p:nvPicPr>
            <p:cNvPr id="12" name="Immagin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89217" y="1210616"/>
              <a:ext cx="1335426" cy="1394743"/>
            </a:xfrm>
            <a:prstGeom prst="rect">
              <a:avLst/>
            </a:prstGeom>
          </p:spPr>
        </p:pic>
      </p:grpSp>
    </p:spTree>
    <p:extLst>
      <p:ext uri="{BB962C8B-B14F-4D97-AF65-F5344CB8AC3E}">
        <p14:creationId xmlns:p14="http://schemas.microsoft.com/office/powerpoint/2010/main" val="267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1.45833E-6 7.40741E-7 L 0.11615 7.40741E-7 C 0.1681 7.40741E-7 0.23242 -0.11505 0.23242 -0.20718 L 0.23242 -0.41343 " pathEditMode="relative" rAng="0" ptsTypes="AAAA">
                                      <p:cBhvr>
                                        <p:cTn id="6" dur="2000" fill="hold"/>
                                        <p:tgtEl>
                                          <p:spTgt spid="18"/>
                                        </p:tgtEl>
                                        <p:attrNameLst>
                                          <p:attrName>ppt_x</p:attrName>
                                          <p:attrName>ppt_y</p:attrName>
                                        </p:attrNameLst>
                                      </p:cBhvr>
                                      <p:rCtr x="11615" y="-20671"/>
                                    </p:animMotion>
                                  </p:childTnLst>
                                </p:cTn>
                              </p:par>
                              <p:par>
                                <p:cTn id="7" presetID="50" presetClass="path" presetSubtype="0" accel="50000" decel="50000" fill="hold" nodeType="withEffect">
                                  <p:stCondLst>
                                    <p:cond delay="0"/>
                                  </p:stCondLst>
                                  <p:childTnLst>
                                    <p:animMotion origin="layout" path="M -2.08333E-7 1.73472E-17 L -0.15742 1.73472E-17 C -0.22786 1.73472E-17 -0.31471 0.12894 -0.31471 0.23472 L -0.31471 0.46944 " pathEditMode="relative" rAng="0" ptsTypes="AAAA">
                                      <p:cBhvr>
                                        <p:cTn id="8" dur="2000" fill="hold"/>
                                        <p:tgtEl>
                                          <p:spTgt spid="4"/>
                                        </p:tgtEl>
                                        <p:attrNameLst>
                                          <p:attrName>ppt_x</p:attrName>
                                          <p:attrName>ppt_y</p:attrName>
                                        </p:attrNameLst>
                                      </p:cBhvr>
                                      <p:rCtr x="-15742" y="23472"/>
                                    </p:animMotion>
                                  </p:childTnLst>
                                </p:cTn>
                              </p:par>
                              <p:par>
                                <p:cTn id="9" presetID="53" presetClass="exit" presetSubtype="32" fill="hold" nodeType="withEffect">
                                  <p:stCondLst>
                                    <p:cond delay="500"/>
                                  </p:stCondLst>
                                  <p:childTnLst>
                                    <p:anim calcmode="lin" valueType="num">
                                      <p:cBhvr>
                                        <p:cTn id="10" dur="2000"/>
                                        <p:tgtEl>
                                          <p:spTgt spid="13"/>
                                        </p:tgtEl>
                                        <p:attrNameLst>
                                          <p:attrName>ppt_w</p:attrName>
                                        </p:attrNameLst>
                                      </p:cBhvr>
                                      <p:tavLst>
                                        <p:tav tm="0">
                                          <p:val>
                                            <p:strVal val="ppt_w"/>
                                          </p:val>
                                        </p:tav>
                                        <p:tav tm="100000">
                                          <p:val>
                                            <p:fltVal val="0"/>
                                          </p:val>
                                        </p:tav>
                                      </p:tavLst>
                                    </p:anim>
                                    <p:anim calcmode="lin" valueType="num">
                                      <p:cBhvr>
                                        <p:cTn id="11" dur="2000"/>
                                        <p:tgtEl>
                                          <p:spTgt spid="13"/>
                                        </p:tgtEl>
                                        <p:attrNameLst>
                                          <p:attrName>ppt_h</p:attrName>
                                        </p:attrNameLst>
                                      </p:cBhvr>
                                      <p:tavLst>
                                        <p:tav tm="0">
                                          <p:val>
                                            <p:strVal val="ppt_h"/>
                                          </p:val>
                                        </p:tav>
                                        <p:tav tm="100000">
                                          <p:val>
                                            <p:fltVal val="0"/>
                                          </p:val>
                                        </p:tav>
                                      </p:tavLst>
                                    </p:anim>
                                    <p:animEffect transition="out" filter="fade">
                                      <p:cBhvr>
                                        <p:cTn id="12" dur="2000"/>
                                        <p:tgtEl>
                                          <p:spTgt spid="13"/>
                                        </p:tgtEl>
                                      </p:cBhvr>
                                    </p:animEffect>
                                    <p:set>
                                      <p:cBhvr>
                                        <p:cTn id="13" dur="1" fill="hold">
                                          <p:stCondLst>
                                            <p:cond delay="1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3.1	</a:t>
            </a:r>
            <a:r>
              <a:rPr lang="en-GB" sz="4000" smtClean="0"/>
              <a:t>Scenario Example</a:t>
            </a:r>
            <a:endParaRPr lang="en-GB" sz="400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grpSp>
        <p:nvGrpSpPr>
          <p:cNvPr id="4" name="Gruppo 3"/>
          <p:cNvGrpSpPr/>
          <p:nvPr/>
        </p:nvGrpSpPr>
        <p:grpSpPr>
          <a:xfrm>
            <a:off x="1554321" y="2002567"/>
            <a:ext cx="9096649" cy="3323640"/>
            <a:chOff x="1554321" y="2002567"/>
            <a:chExt cx="9096649" cy="3323640"/>
          </a:xfrm>
        </p:grpSpPr>
        <p:grpSp>
          <p:nvGrpSpPr>
            <p:cNvPr id="2" name="Gruppo 1"/>
            <p:cNvGrpSpPr/>
            <p:nvPr/>
          </p:nvGrpSpPr>
          <p:grpSpPr>
            <a:xfrm>
              <a:off x="1554321" y="2002567"/>
              <a:ext cx="9096649" cy="3323640"/>
              <a:chOff x="1554321" y="2002567"/>
              <a:chExt cx="9096649" cy="3323640"/>
            </a:xfrm>
          </p:grpSpPr>
          <p:pic>
            <p:nvPicPr>
              <p:cNvPr id="12" name="Immagin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54321" y="2176651"/>
                <a:ext cx="2174528" cy="2178152"/>
              </a:xfrm>
              <a:prstGeom prst="rect">
                <a:avLst/>
              </a:prstGeom>
            </p:spPr>
          </p:pic>
          <p:cxnSp>
            <p:nvCxnSpPr>
              <p:cNvPr id="13" name="Connettore 2 12"/>
              <p:cNvCxnSpPr/>
              <p:nvPr/>
            </p:nvCxnSpPr>
            <p:spPr>
              <a:xfrm>
                <a:off x="4625149" y="2949788"/>
                <a:ext cx="2832462" cy="1886"/>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4" name="Immagin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9188" y="3554861"/>
                <a:ext cx="1771346" cy="1771346"/>
              </a:xfrm>
              <a:prstGeom prst="rect">
                <a:avLst/>
              </a:prstGeom>
            </p:spPr>
          </p:pic>
          <p:pic>
            <p:nvPicPr>
              <p:cNvPr id="17" name="Immagine 1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253145" y="2002567"/>
                <a:ext cx="2397825" cy="2397825"/>
              </a:xfrm>
              <a:prstGeom prst="rect">
                <a:avLst/>
              </a:prstGeom>
            </p:spPr>
          </p:pic>
        </p:grpSp>
        <p:pic>
          <p:nvPicPr>
            <p:cNvPr id="3" name="Immagin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20681" y="4099492"/>
              <a:ext cx="604326" cy="251400"/>
            </a:xfrm>
            <a:prstGeom prst="rect">
              <a:avLst/>
            </a:prstGeom>
          </p:spPr>
        </p:pic>
      </p:grpSp>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8554" y="1369368"/>
            <a:ext cx="5038359" cy="5038359"/>
          </a:xfrm>
          <a:prstGeom prst="rect">
            <a:avLst/>
          </a:prstGeom>
        </p:spPr>
      </p:pic>
    </p:spTree>
    <p:extLst>
      <p:ext uri="{BB962C8B-B14F-4D97-AF65-F5344CB8AC3E}">
        <p14:creationId xmlns:p14="http://schemas.microsoft.com/office/powerpoint/2010/main" val="226693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4"/>
                                        </p:tgtEl>
                                      </p:cBhvr>
                                    </p:animEffect>
                                    <p:anim calcmode="lin" valueType="num">
                                      <p:cBhvr>
                                        <p:cTn id="7" dur="1000"/>
                                        <p:tgtEl>
                                          <p:spTgt spid="4"/>
                                        </p:tgtEl>
                                        <p:attrNameLst>
                                          <p:attrName>ppt_x</p:attrName>
                                        </p:attrNameLst>
                                      </p:cBhvr>
                                      <p:tavLst>
                                        <p:tav tm="0">
                                          <p:val>
                                            <p:strVal val="ppt_x"/>
                                          </p:val>
                                        </p:tav>
                                        <p:tav tm="100000">
                                          <p:val>
                                            <p:strVal val="ppt_x"/>
                                          </p:val>
                                        </p:tav>
                                      </p:tavLst>
                                    </p:anim>
                                    <p:anim calcmode="lin" valueType="num">
                                      <p:cBhvr>
                                        <p:cTn id="8" dur="1000"/>
                                        <p:tgtEl>
                                          <p:spTgt spid="4"/>
                                        </p:tgtEl>
                                        <p:attrNameLst>
                                          <p:attrName>ppt_y</p:attrName>
                                        </p:attrNameLst>
                                      </p:cBhvr>
                                      <p:tavLst>
                                        <p:tav tm="0">
                                          <p:val>
                                            <p:strVal val="ppt_y"/>
                                          </p:val>
                                        </p:tav>
                                        <p:tav tm="100000">
                                          <p:val>
                                            <p:strVal val="ppt_y+.1"/>
                                          </p:val>
                                        </p:tav>
                                      </p:tavLst>
                                    </p:anim>
                                    <p:set>
                                      <p:cBhvr>
                                        <p:cTn id="9" dur="1" fill="hold">
                                          <p:stCondLst>
                                            <p:cond delay="999"/>
                                          </p:stCondLst>
                                        </p:cTn>
                                        <p:tgtEl>
                                          <p:spTgt spid="4"/>
                                        </p:tgtEl>
                                        <p:attrNameLst>
                                          <p:attrName>style.visibility</p:attrName>
                                        </p:attrNameLst>
                                      </p:cBhvr>
                                      <p:to>
                                        <p:strVal val="hidden"/>
                                      </p:to>
                                    </p:set>
                                  </p:childTnLst>
                                </p:cTn>
                              </p:par>
                              <p:par>
                                <p:cTn id="10" presetID="14" presetClass="entr" presetSubtype="1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3.1	</a:t>
            </a:r>
            <a:r>
              <a:rPr lang="en-GB" sz="4000" smtClean="0"/>
              <a:t>Scenario Example</a:t>
            </a:r>
            <a:endParaRPr lang="en-GB" sz="400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3827" y="2200048"/>
            <a:ext cx="2174528" cy="2178152"/>
          </a:xfrm>
          <a:prstGeom prst="rect">
            <a:avLst/>
          </a:prstGeom>
        </p:spPr>
      </p:pic>
      <p:cxnSp>
        <p:nvCxnSpPr>
          <p:cNvPr id="26" name="Connettore 2 25"/>
          <p:cNvCxnSpPr/>
          <p:nvPr/>
        </p:nvCxnSpPr>
        <p:spPr>
          <a:xfrm flipV="1">
            <a:off x="10249303" y="2838626"/>
            <a:ext cx="23630" cy="1466102"/>
          </a:xfrm>
          <a:prstGeom prst="straightConnector1">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pic>
        <p:nvPicPr>
          <p:cNvPr id="30" name="Immagin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3559" y="3320532"/>
            <a:ext cx="819316" cy="819316"/>
          </a:xfrm>
          <a:prstGeom prst="rect">
            <a:avLst/>
          </a:prstGeom>
        </p:spPr>
      </p:pic>
      <p:grpSp>
        <p:nvGrpSpPr>
          <p:cNvPr id="2" name="Gruppo 1"/>
          <p:cNvGrpSpPr/>
          <p:nvPr/>
        </p:nvGrpSpPr>
        <p:grpSpPr>
          <a:xfrm>
            <a:off x="344533" y="1385179"/>
            <a:ext cx="2738365" cy="1983786"/>
            <a:chOff x="344533" y="1385179"/>
            <a:chExt cx="2738365" cy="1983786"/>
          </a:xfrm>
        </p:grpSpPr>
        <p:pic>
          <p:nvPicPr>
            <p:cNvPr id="23" name="Immagin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1658" y="2827725"/>
              <a:ext cx="541240" cy="541240"/>
            </a:xfrm>
            <a:prstGeom prst="rect">
              <a:avLst/>
            </a:prstGeom>
          </p:spPr>
        </p:pic>
        <p:pic>
          <p:nvPicPr>
            <p:cNvPr id="27" name="Immagin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344533" y="1385179"/>
              <a:ext cx="1967243" cy="1669956"/>
            </a:xfrm>
            <a:prstGeom prst="rect">
              <a:avLst/>
            </a:prstGeom>
          </p:spPr>
        </p:pic>
        <p:sp>
          <p:nvSpPr>
            <p:cNvPr id="28" name="CasellaDiTesto 27"/>
            <p:cNvSpPr txBox="1"/>
            <p:nvPr/>
          </p:nvSpPr>
          <p:spPr>
            <a:xfrm>
              <a:off x="519547" y="1630661"/>
              <a:ext cx="1893623" cy="830997"/>
            </a:xfrm>
            <a:prstGeom prst="rect">
              <a:avLst/>
            </a:prstGeom>
            <a:noFill/>
          </p:spPr>
          <p:txBody>
            <a:bodyPr wrap="square" rtlCol="0">
              <a:spAutoFit/>
            </a:bodyPr>
            <a:lstStyle/>
            <a:p>
              <a:r>
                <a:rPr lang="it-IT" sz="2400" b="1" err="1" smtClean="0">
                  <a:solidFill>
                    <a:schemeClr val="bg1"/>
                  </a:solidFill>
                  <a:latin typeface="+mj-lt"/>
                </a:rPr>
                <a:t>Where</a:t>
              </a:r>
              <a:r>
                <a:rPr lang="it-IT" sz="2400" b="1" dirty="0" smtClean="0">
                  <a:solidFill>
                    <a:schemeClr val="bg1"/>
                  </a:solidFill>
                  <a:latin typeface="+mj-lt"/>
                </a:rPr>
                <a:t> </a:t>
              </a:r>
              <a:r>
                <a:rPr lang="it-IT" sz="2400" b="1" dirty="0" err="1" smtClean="0">
                  <a:solidFill>
                    <a:schemeClr val="bg1"/>
                  </a:solidFill>
                  <a:latin typeface="+mj-lt"/>
                </a:rPr>
                <a:t>is</a:t>
              </a:r>
              <a:r>
                <a:rPr lang="it-IT" sz="2400" b="1" dirty="0" smtClean="0">
                  <a:solidFill>
                    <a:schemeClr val="bg1"/>
                  </a:solidFill>
                  <a:latin typeface="+mj-lt"/>
                </a:rPr>
                <a:t> </a:t>
              </a:r>
            </a:p>
            <a:p>
              <a:r>
                <a:rPr lang="it-IT" sz="2400" b="1" dirty="0" err="1" smtClean="0">
                  <a:solidFill>
                    <a:schemeClr val="bg1"/>
                  </a:solidFill>
                  <a:latin typeface="+mj-lt"/>
                </a:rPr>
                <a:t>my</a:t>
              </a:r>
              <a:r>
                <a:rPr lang="it-IT" sz="2400" b="1" dirty="0" smtClean="0">
                  <a:solidFill>
                    <a:schemeClr val="bg1"/>
                  </a:solidFill>
                  <a:latin typeface="+mj-lt"/>
                </a:rPr>
                <a:t> </a:t>
              </a:r>
              <a:r>
                <a:rPr lang="it-IT" sz="2400" b="1" dirty="0" err="1" smtClean="0">
                  <a:solidFill>
                    <a:schemeClr val="bg1"/>
                  </a:solidFill>
                  <a:latin typeface="+mj-lt"/>
                </a:rPr>
                <a:t>phone</a:t>
              </a:r>
              <a:r>
                <a:rPr lang="it-IT" sz="2400" b="1" dirty="0" smtClean="0">
                  <a:solidFill>
                    <a:schemeClr val="bg1"/>
                  </a:solidFill>
                  <a:latin typeface="+mj-lt"/>
                </a:rPr>
                <a:t>?</a:t>
              </a:r>
              <a:endParaRPr lang="it-IT" sz="2400" b="1" dirty="0">
                <a:solidFill>
                  <a:schemeClr val="bg1"/>
                </a:solidFill>
                <a:latin typeface="+mj-lt"/>
              </a:endParaRPr>
            </a:p>
          </p:txBody>
        </p:sp>
      </p:grpSp>
      <p:pic>
        <p:nvPicPr>
          <p:cNvPr id="20" name="Immagin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69113" y="1728181"/>
            <a:ext cx="1688132" cy="1575590"/>
          </a:xfrm>
          <a:prstGeom prst="rect">
            <a:avLst/>
          </a:prstGeom>
        </p:spPr>
      </p:pic>
      <p:pic>
        <p:nvPicPr>
          <p:cNvPr id="29" name="Immagine 2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0552273" y="3175615"/>
            <a:ext cx="821227" cy="821227"/>
          </a:xfrm>
          <a:prstGeom prst="rect">
            <a:avLst/>
          </a:prstGeom>
        </p:spPr>
      </p:pic>
      <p:pic>
        <p:nvPicPr>
          <p:cNvPr id="31" name="Immagin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16519" y="3035847"/>
            <a:ext cx="1921990" cy="1921990"/>
          </a:xfrm>
          <a:prstGeom prst="rect">
            <a:avLst/>
          </a:prstGeom>
        </p:spPr>
      </p:pic>
      <p:pic>
        <p:nvPicPr>
          <p:cNvPr id="22" name="Immagine 21"/>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807546" y="1450640"/>
            <a:ext cx="799053" cy="799053"/>
          </a:xfrm>
          <a:prstGeom prst="rect">
            <a:avLst/>
          </a:prstGeom>
        </p:spPr>
      </p:pic>
      <p:grpSp>
        <p:nvGrpSpPr>
          <p:cNvPr id="51" name="Gruppo 50"/>
          <p:cNvGrpSpPr/>
          <p:nvPr/>
        </p:nvGrpSpPr>
        <p:grpSpPr>
          <a:xfrm>
            <a:off x="4302784" y="1480077"/>
            <a:ext cx="3272495" cy="1004371"/>
            <a:chOff x="4352499" y="1470418"/>
            <a:chExt cx="3272495" cy="1004371"/>
          </a:xfrm>
        </p:grpSpPr>
        <p:cxnSp>
          <p:nvCxnSpPr>
            <p:cNvPr id="15" name="Connettore 2 14"/>
            <p:cNvCxnSpPr/>
            <p:nvPr/>
          </p:nvCxnSpPr>
          <p:spPr>
            <a:xfrm>
              <a:off x="4352499" y="2466490"/>
              <a:ext cx="3272495" cy="829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5" name="Immagine 3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89492" y="1470418"/>
              <a:ext cx="759497" cy="759497"/>
            </a:xfrm>
            <a:prstGeom prst="rect">
              <a:avLst/>
            </a:prstGeom>
          </p:spPr>
        </p:pic>
        <p:pic>
          <p:nvPicPr>
            <p:cNvPr id="37" name="Immagin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997483">
              <a:off x="5201169" y="1760560"/>
              <a:ext cx="696935" cy="650473"/>
            </a:xfrm>
            <a:prstGeom prst="rect">
              <a:avLst/>
            </a:prstGeom>
          </p:spPr>
        </p:pic>
      </p:grpSp>
      <p:grpSp>
        <p:nvGrpSpPr>
          <p:cNvPr id="19" name="Gruppo 18"/>
          <p:cNvGrpSpPr/>
          <p:nvPr/>
        </p:nvGrpSpPr>
        <p:grpSpPr>
          <a:xfrm>
            <a:off x="8541955" y="192043"/>
            <a:ext cx="3364501" cy="2397825"/>
            <a:chOff x="6603973" y="-121856"/>
            <a:chExt cx="3364501" cy="2397825"/>
          </a:xfrm>
        </p:grpSpPr>
        <p:grpSp>
          <p:nvGrpSpPr>
            <p:cNvPr id="18" name="Gruppo 17"/>
            <p:cNvGrpSpPr/>
            <p:nvPr/>
          </p:nvGrpSpPr>
          <p:grpSpPr>
            <a:xfrm>
              <a:off x="6603973" y="-121856"/>
              <a:ext cx="3364501" cy="2397825"/>
              <a:chOff x="6603973" y="-121856"/>
              <a:chExt cx="3364501" cy="2397825"/>
            </a:xfrm>
          </p:grpSpPr>
          <p:pic>
            <p:nvPicPr>
              <p:cNvPr id="24" name="Immagine 23"/>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603973" y="-121856"/>
                <a:ext cx="2397825" cy="2397825"/>
              </a:xfrm>
              <a:prstGeom prst="rect">
                <a:avLst/>
              </a:prstGeom>
            </p:spPr>
          </p:pic>
          <p:pic>
            <p:nvPicPr>
              <p:cNvPr id="33" name="Immagine 3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63115" y="94123"/>
                <a:ext cx="1305359" cy="1305359"/>
              </a:xfrm>
              <a:prstGeom prst="rect">
                <a:avLst/>
              </a:prstGeom>
            </p:spPr>
          </p:pic>
        </p:grpSp>
        <p:pic>
          <p:nvPicPr>
            <p:cNvPr id="3" name="Immagine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187597" y="1946783"/>
              <a:ext cx="604326" cy="251400"/>
            </a:xfrm>
            <a:prstGeom prst="rect">
              <a:avLst/>
            </a:prstGeom>
          </p:spPr>
        </p:pic>
      </p:grpSp>
      <p:grpSp>
        <p:nvGrpSpPr>
          <p:cNvPr id="40" name="Gruppo 39"/>
          <p:cNvGrpSpPr/>
          <p:nvPr/>
        </p:nvGrpSpPr>
        <p:grpSpPr>
          <a:xfrm>
            <a:off x="8373097" y="2873152"/>
            <a:ext cx="2356712" cy="3333697"/>
            <a:chOff x="8373097" y="2873152"/>
            <a:chExt cx="2356712" cy="3333697"/>
          </a:xfrm>
        </p:grpSpPr>
        <p:pic>
          <p:nvPicPr>
            <p:cNvPr id="4" name="Immagine 3"/>
            <p:cNvPicPr>
              <a:picLocks noChangeAspect="1"/>
            </p:cNvPicPr>
            <p:nvPr/>
          </p:nvPicPr>
          <p:blipFill>
            <a:blip r:embed="rId15"/>
            <a:stretch>
              <a:fillRect/>
            </a:stretch>
          </p:blipFill>
          <p:spPr>
            <a:xfrm>
              <a:off x="9064487" y="4541527"/>
              <a:ext cx="1665322" cy="1665322"/>
            </a:xfrm>
            <a:prstGeom prst="rect">
              <a:avLst/>
            </a:prstGeom>
          </p:spPr>
        </p:pic>
        <p:grpSp>
          <p:nvGrpSpPr>
            <p:cNvPr id="10" name="Gruppo 9"/>
            <p:cNvGrpSpPr/>
            <p:nvPr/>
          </p:nvGrpSpPr>
          <p:grpSpPr>
            <a:xfrm>
              <a:off x="8373097" y="2873152"/>
              <a:ext cx="910050" cy="1500302"/>
              <a:chOff x="8373097" y="2877898"/>
              <a:chExt cx="910050" cy="1500302"/>
            </a:xfrm>
          </p:grpSpPr>
          <p:cxnSp>
            <p:nvCxnSpPr>
              <p:cNvPr id="25" name="Connettore 2 24"/>
              <p:cNvCxnSpPr/>
              <p:nvPr/>
            </p:nvCxnSpPr>
            <p:spPr>
              <a:xfrm>
                <a:off x="9283147" y="2877898"/>
                <a:ext cx="0" cy="1500302"/>
              </a:xfrm>
              <a:prstGeom prst="straightConnector1">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pic>
            <p:nvPicPr>
              <p:cNvPr id="34" name="Immagine 3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373097" y="2970995"/>
                <a:ext cx="837653" cy="837653"/>
              </a:xfrm>
              <a:prstGeom prst="rect">
                <a:avLst/>
              </a:prstGeom>
            </p:spPr>
          </p:pic>
        </p:grpSp>
        <p:pic>
          <p:nvPicPr>
            <p:cNvPr id="39" name="Immagine 38"/>
            <p:cNvPicPr>
              <a:picLocks noChangeAspect="1"/>
            </p:cNvPicPr>
            <p:nvPr/>
          </p:nvPicPr>
          <p:blipFill>
            <a:blip r:embed="rId10">
              <a:extLst>
                <a:ext uri="{28A0092B-C50C-407E-A947-70E740481C1C}">
                  <a14:useLocalDpi xmlns:a14="http://schemas.microsoft.com/office/drawing/2010/main"/>
                </a:ext>
              </a:extLst>
            </a:blip>
            <a:stretch>
              <a:fillRect/>
            </a:stretch>
          </p:blipFill>
          <p:spPr>
            <a:xfrm flipH="1">
              <a:off x="8534100" y="3861575"/>
              <a:ext cx="501954" cy="501954"/>
            </a:xfrm>
            <a:prstGeom prst="rect">
              <a:avLst/>
            </a:prstGeom>
          </p:spPr>
        </p:pic>
      </p:grpSp>
      <p:sp>
        <p:nvSpPr>
          <p:cNvPr id="41" name="CasellaDiTesto 40"/>
          <p:cNvSpPr txBox="1"/>
          <p:nvPr/>
        </p:nvSpPr>
        <p:spPr>
          <a:xfrm>
            <a:off x="10467833" y="3057099"/>
            <a:ext cx="184731" cy="369332"/>
          </a:xfrm>
          <a:prstGeom prst="rect">
            <a:avLst/>
          </a:prstGeom>
          <a:noFill/>
        </p:spPr>
        <p:txBody>
          <a:bodyPr wrap="none" rtlCol="0">
            <a:spAutoFit/>
          </a:bodyPr>
          <a:lstStyle/>
          <a:p>
            <a:endParaRPr lang="it-IT"/>
          </a:p>
        </p:txBody>
      </p:sp>
      <p:grpSp>
        <p:nvGrpSpPr>
          <p:cNvPr id="44" name="Gruppo 43"/>
          <p:cNvGrpSpPr/>
          <p:nvPr/>
        </p:nvGrpSpPr>
        <p:grpSpPr>
          <a:xfrm>
            <a:off x="6894920" y="87073"/>
            <a:ext cx="1967243" cy="1669956"/>
            <a:chOff x="1328172" y="4685769"/>
            <a:chExt cx="1967243" cy="1669956"/>
          </a:xfrm>
        </p:grpSpPr>
        <p:pic>
          <p:nvPicPr>
            <p:cNvPr id="42" name="Immagine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328172" y="4685769"/>
              <a:ext cx="1967243" cy="1669956"/>
            </a:xfrm>
            <a:prstGeom prst="rect">
              <a:avLst/>
            </a:prstGeom>
          </p:spPr>
        </p:pic>
        <p:sp>
          <p:nvSpPr>
            <p:cNvPr id="43" name="CasellaDiTesto 42"/>
            <p:cNvSpPr txBox="1"/>
            <p:nvPr/>
          </p:nvSpPr>
          <p:spPr>
            <a:xfrm>
              <a:off x="1618435" y="4972995"/>
              <a:ext cx="1324664" cy="923330"/>
            </a:xfrm>
            <a:prstGeom prst="rect">
              <a:avLst/>
            </a:prstGeom>
            <a:noFill/>
          </p:spPr>
          <p:txBody>
            <a:bodyPr wrap="square" rtlCol="0">
              <a:spAutoFit/>
            </a:bodyPr>
            <a:lstStyle/>
            <a:p>
              <a:r>
                <a:rPr lang="it-IT" b="1" smtClean="0">
                  <a:solidFill>
                    <a:schemeClr val="bg1"/>
                  </a:solidFill>
                  <a:latin typeface="+mj-lt"/>
                </a:rPr>
                <a:t>I </a:t>
              </a:r>
              <a:r>
                <a:rPr lang="it-IT" b="1" err="1" smtClean="0">
                  <a:solidFill>
                    <a:schemeClr val="bg1"/>
                  </a:solidFill>
                  <a:latin typeface="+mj-lt"/>
                </a:rPr>
                <a:t>will</a:t>
              </a:r>
              <a:r>
                <a:rPr lang="it-IT" b="1" smtClean="0">
                  <a:solidFill>
                    <a:schemeClr val="bg1"/>
                  </a:solidFill>
                  <a:latin typeface="+mj-lt"/>
                </a:rPr>
                <a:t> </a:t>
              </a:r>
              <a:r>
                <a:rPr lang="it-IT" b="1" err="1" smtClean="0">
                  <a:solidFill>
                    <a:schemeClr val="bg1"/>
                  </a:solidFill>
                  <a:latin typeface="+mj-lt"/>
                </a:rPr>
                <a:t>check</a:t>
              </a:r>
              <a:r>
                <a:rPr lang="it-IT" b="1" smtClean="0">
                  <a:solidFill>
                    <a:schemeClr val="bg1"/>
                  </a:solidFill>
                  <a:latin typeface="+mj-lt"/>
                </a:rPr>
                <a:t> </a:t>
              </a:r>
            </a:p>
            <a:p>
              <a:r>
                <a:rPr lang="it-IT" b="1" err="1" smtClean="0">
                  <a:solidFill>
                    <a:schemeClr val="bg1"/>
                  </a:solidFill>
                  <a:latin typeface="+mj-lt"/>
                </a:rPr>
                <a:t>it</a:t>
              </a:r>
              <a:r>
                <a:rPr lang="it-IT" b="1" smtClean="0">
                  <a:solidFill>
                    <a:schemeClr val="bg1"/>
                  </a:solidFill>
                  <a:latin typeface="+mj-lt"/>
                </a:rPr>
                <a:t> </a:t>
              </a:r>
              <a:r>
                <a:rPr lang="it-IT" b="1" err="1" smtClean="0">
                  <a:solidFill>
                    <a:schemeClr val="bg1"/>
                  </a:solidFill>
                  <a:latin typeface="+mj-lt"/>
                </a:rPr>
                <a:t>again</a:t>
              </a:r>
              <a:r>
                <a:rPr lang="it-IT" b="1" smtClean="0">
                  <a:solidFill>
                    <a:schemeClr val="bg1"/>
                  </a:solidFill>
                  <a:latin typeface="+mj-lt"/>
                </a:rPr>
                <a:t> in </a:t>
              </a:r>
            </a:p>
            <a:p>
              <a:r>
                <a:rPr lang="it-IT" b="1" smtClean="0">
                  <a:solidFill>
                    <a:schemeClr val="bg1"/>
                  </a:solidFill>
                  <a:latin typeface="+mj-lt"/>
                </a:rPr>
                <a:t>2 </a:t>
              </a:r>
              <a:r>
                <a:rPr lang="it-IT" b="1" err="1" smtClean="0">
                  <a:solidFill>
                    <a:schemeClr val="bg1"/>
                  </a:solidFill>
                  <a:latin typeface="+mj-lt"/>
                </a:rPr>
                <a:t>days</a:t>
              </a:r>
              <a:r>
                <a:rPr lang="it-IT" b="1" smtClean="0">
                  <a:solidFill>
                    <a:schemeClr val="bg1"/>
                  </a:solidFill>
                  <a:latin typeface="+mj-lt"/>
                </a:rPr>
                <a:t>..</a:t>
              </a:r>
              <a:endParaRPr lang="it-IT" b="1">
                <a:solidFill>
                  <a:schemeClr val="bg1"/>
                </a:solidFill>
                <a:latin typeface="+mj-lt"/>
              </a:endParaRPr>
            </a:p>
          </p:txBody>
        </p:sp>
      </p:grpSp>
    </p:spTree>
    <p:extLst>
      <p:ext uri="{BB962C8B-B14F-4D97-AF65-F5344CB8AC3E}">
        <p14:creationId xmlns:p14="http://schemas.microsoft.com/office/powerpoint/2010/main" val="1441132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9"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dissolve">
                                      <p:cBhvr>
                                        <p:cTn id="10" dur="500"/>
                                        <p:tgtEl>
                                          <p:spTgt spid="5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10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dissolve">
                                      <p:cBhvr>
                                        <p:cTn id="20" dur="125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dissolve">
                                      <p:cBhvr>
                                        <p:cTn id="25" dur="1000"/>
                                        <p:tgtEl>
                                          <p:spTgt spid="26"/>
                                        </p:tgtEl>
                                      </p:cBhvr>
                                    </p:animEffect>
                                  </p:childTnLst>
                                </p:cTn>
                              </p:par>
                              <p:par>
                                <p:cTn id="26" presetID="9" presetClass="entr" presetSubtype="0"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dissolve">
                                      <p:cBhvr>
                                        <p:cTn id="28" dur="5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55" presetClass="entr" presetSubtype="0" fill="hold" nodeType="clickEffect">
                                  <p:stCondLst>
                                    <p:cond delay="0"/>
                                  </p:stCondLst>
                                  <p:childTnLst>
                                    <p:set>
                                      <p:cBhvr>
                                        <p:cTn id="32" dur="1" fill="hold">
                                          <p:stCondLst>
                                            <p:cond delay="0"/>
                                          </p:stCondLst>
                                        </p:cTn>
                                        <p:tgtEl>
                                          <p:spTgt spid="44"/>
                                        </p:tgtEl>
                                        <p:attrNameLst>
                                          <p:attrName>style.visibility</p:attrName>
                                        </p:attrNameLst>
                                      </p:cBhvr>
                                      <p:to>
                                        <p:strVal val="visible"/>
                                      </p:to>
                                    </p:set>
                                    <p:anim calcmode="lin" valueType="num">
                                      <p:cBhvr>
                                        <p:cTn id="33" dur="1000" fill="hold"/>
                                        <p:tgtEl>
                                          <p:spTgt spid="44"/>
                                        </p:tgtEl>
                                        <p:attrNameLst>
                                          <p:attrName>ppt_w</p:attrName>
                                        </p:attrNameLst>
                                      </p:cBhvr>
                                      <p:tavLst>
                                        <p:tav tm="0">
                                          <p:val>
                                            <p:strVal val="#ppt_w*0.70"/>
                                          </p:val>
                                        </p:tav>
                                        <p:tav tm="100000">
                                          <p:val>
                                            <p:strVal val="#ppt_w"/>
                                          </p:val>
                                        </p:tav>
                                      </p:tavLst>
                                    </p:anim>
                                    <p:anim calcmode="lin" valueType="num">
                                      <p:cBhvr>
                                        <p:cTn id="34" dur="1000" fill="hold"/>
                                        <p:tgtEl>
                                          <p:spTgt spid="44"/>
                                        </p:tgtEl>
                                        <p:attrNameLst>
                                          <p:attrName>ppt_h</p:attrName>
                                        </p:attrNameLst>
                                      </p:cBhvr>
                                      <p:tavLst>
                                        <p:tav tm="0">
                                          <p:val>
                                            <p:strVal val="#ppt_h"/>
                                          </p:val>
                                        </p:tav>
                                        <p:tav tm="100000">
                                          <p:val>
                                            <p:strVal val="#ppt_h"/>
                                          </p:val>
                                        </p:tav>
                                      </p:tavLst>
                                    </p:anim>
                                    <p:animEffect transition="in" filter="fade">
                                      <p:cBhvr>
                                        <p:cTn id="35" dur="1000"/>
                                        <p:tgtEl>
                                          <p:spTgt spid="44"/>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circle(in)">
                                      <p:cBhvr>
                                        <p:cTn id="40" dur="1250"/>
                                        <p:tgtEl>
                                          <p:spTgt spid="2"/>
                                        </p:tgtEl>
                                      </p:cBhvr>
                                    </p:animEffect>
                                  </p:childTnLst>
                                </p:cTn>
                              </p:par>
                            </p:childTnLst>
                          </p:cTn>
                        </p:par>
                      </p:childTnLst>
                    </p:cTn>
                  </p:par>
                  <p:par>
                    <p:cTn id="41" fill="hold">
                      <p:stCondLst>
                        <p:cond delay="indefinite"/>
                      </p:stCondLst>
                      <p:childTnLst>
                        <p:par>
                          <p:cTn id="42" fill="hold">
                            <p:stCondLst>
                              <p:cond delay="0"/>
                            </p:stCondLst>
                            <p:childTnLst>
                              <p:par>
                                <p:cTn id="43" presetID="41" presetClass="path" presetSubtype="0" accel="50000" decel="50000" fill="hold" nodeType="clickEffect">
                                  <p:stCondLst>
                                    <p:cond delay="0"/>
                                  </p:stCondLst>
                                  <p:childTnLst>
                                    <p:animMotion origin="layout" path="M -4.58333E-6 2.22222E-6 C 0.00717 -0.01551 0.03217 -0.03033 0.04128 -0.03033 C 0.09688 -0.03033 0.1543 0.20879 0.1543 0.44838 C 0.1543 0.32754 0.18308 0.20879 0.21003 0.20879 C 0.23881 0.20879 0.26563 0.3294 0.26563 0.44838 C 0.26563 0.38889 0.27982 0.32754 0.29428 0.32754 C 0.3086 0.32754 0.32305 0.38703 0.32305 0.44838 C 0.32305 0.41759 0.33021 0.38889 0.33724 0.38889 C 0.34467 0.38889 0.35157 0.41921 0.35157 0.44838 C 0.35157 0.43264 0.35508 0.41759 0.35886 0.41759 C 0.36068 0.41759 0.36602 0.4331 0.36602 0.44838 C 0.36602 0.44074 0.36797 0.43264 0.36967 0.43264 C 0.36967 0.43078 0.37305 0.44028 0.37305 0.44838 C 0.37305 0.44421 0.37305 0.44074 0.37487 0.44074 C 0.37487 0.44236 0.37683 0.44467 0.37683 0.44838 C 0.37683 0.44653 0.37683 0.44421 0.37683 0.44236 C 0.37865 0.44236 0.37865 0.44421 0.37865 0.44653 C 0.3806 0.44653 0.3806 0.44467 0.3806 0.44236 C 0.38256 0.44236 0.38256 0.44421 0.38256 0.44653 " pathEditMode="relative" rAng="0" ptsTypes="AAAAAAAAAAAAAAAAAAA">
                                      <p:cBhvr>
                                        <p:cTn id="44" dur="2500" fill="hold"/>
                                        <p:tgtEl>
                                          <p:spTgt spid="22"/>
                                        </p:tgtEl>
                                        <p:attrNameLst>
                                          <p:attrName>ppt_x</p:attrName>
                                          <p:attrName>ppt_y</p:attrName>
                                        </p:attrNameLst>
                                      </p:cBhvr>
                                      <p:rCtr x="19128" y="20903"/>
                                    </p:animMotion>
                                  </p:childTnLst>
                                </p:cTn>
                              </p:par>
                            </p:childTnLst>
                          </p:cTn>
                        </p:par>
                      </p:childTnLst>
                    </p:cTn>
                  </p:par>
                  <p:par>
                    <p:cTn id="45" fill="hold">
                      <p:stCondLst>
                        <p:cond delay="indefinite"/>
                      </p:stCondLst>
                      <p:childTnLst>
                        <p:par>
                          <p:cTn id="46" fill="hold">
                            <p:stCondLst>
                              <p:cond delay="0"/>
                            </p:stCondLst>
                            <p:childTnLst>
                              <p:par>
                                <p:cTn id="47" presetID="9" presetClass="exit" presetSubtype="0" fill="hold" nodeType="clickEffect">
                                  <p:stCondLst>
                                    <p:cond delay="0"/>
                                  </p:stCondLst>
                                  <p:childTnLst>
                                    <p:animEffect transition="out" filter="dissolve">
                                      <p:cBhvr>
                                        <p:cTn id="48" dur="750"/>
                                        <p:tgtEl>
                                          <p:spTgt spid="30"/>
                                        </p:tgtEl>
                                      </p:cBhvr>
                                    </p:animEffect>
                                    <p:set>
                                      <p:cBhvr>
                                        <p:cTn id="49" dur="1" fill="hold">
                                          <p:stCondLst>
                                            <p:cond delay="749"/>
                                          </p:stCondLst>
                                        </p:cTn>
                                        <p:tgtEl>
                                          <p:spTgt spid="30"/>
                                        </p:tgtEl>
                                        <p:attrNameLst>
                                          <p:attrName>style.visibility</p:attrName>
                                        </p:attrNameLst>
                                      </p:cBhvr>
                                      <p:to>
                                        <p:strVal val="hidden"/>
                                      </p:to>
                                    </p:set>
                                  </p:childTnLst>
                                </p:cTn>
                              </p:par>
                              <p:par>
                                <p:cTn id="50" presetID="9" presetClass="entr" presetSubtype="0" fill="hold"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dissolve">
                                      <p:cBhvr>
                                        <p:cTn id="52" dur="1000"/>
                                        <p:tgtEl>
                                          <p:spTgt spid="29"/>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nodeType="clickEffect">
                                  <p:stCondLst>
                                    <p:cond delay="0"/>
                                  </p:stCondLst>
                                  <p:childTnLst>
                                    <p:animEffect transition="out" filter="dissolve">
                                      <p:cBhvr>
                                        <p:cTn id="56" dur="500"/>
                                        <p:tgtEl>
                                          <p:spTgt spid="30"/>
                                        </p:tgtEl>
                                      </p:cBhvr>
                                    </p:animEffect>
                                    <p:set>
                                      <p:cBhvr>
                                        <p:cTn id="57" dur="1" fill="hold">
                                          <p:stCondLst>
                                            <p:cond delay="499"/>
                                          </p:stCondLst>
                                        </p:cTn>
                                        <p:tgtEl>
                                          <p:spTgt spid="30"/>
                                        </p:tgtEl>
                                        <p:attrNameLst>
                                          <p:attrName>style.visibility</p:attrName>
                                        </p:attrNameLst>
                                      </p:cBhvr>
                                      <p:to>
                                        <p:strVal val="hidden"/>
                                      </p:to>
                                    </p:set>
                                  </p:childTnLst>
                                </p:cTn>
                              </p:par>
                              <p:par>
                                <p:cTn id="58" presetID="9" presetClass="entr" presetSubtype="0"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dissolve">
                                      <p:cBhvr>
                                        <p:cTn id="60" dur="500"/>
                                        <p:tgtEl>
                                          <p:spTgt spid="2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1000"/>
                                        <p:tgtEl>
                                          <p:spTgt spid="31"/>
                                        </p:tgtEl>
                                      </p:cBhvr>
                                    </p:animEffect>
                                  </p:childTnLst>
                                </p:cTn>
                              </p:par>
                              <p:par>
                                <p:cTn id="66" presetID="0" presetClass="path" presetSubtype="0" accel="50000" decel="50000" fill="hold" nodeType="withEffect">
                                  <p:stCondLst>
                                    <p:cond delay="0"/>
                                  </p:stCondLst>
                                  <p:childTnLst>
                                    <p:animMotion origin="layout" path="M 8.54167E-6 -4.81481E-6 L 8.54167E-6 -4.81481E-6 C -0.0263 0.03565 -0.02083 0.02871 -0.05494 0.07153 C -0.08346 0.10741 -0.10325 0.13195 -0.1332 0.16505 C -0.15064 0.18426 -0.18945 0.22315 -0.20598 0.23889 C -0.21822 0.25047 -0.23098 0.26042 -0.24296 0.27269 C -0.25078 0.28056 -0.25846 0.28935 -0.2664 0.29653 C -0.29335 0.32037 -0.28229 0.30787 -0.30234 0.32246 C -0.30455 0.32408 -0.30663 0.32662 -0.30898 0.32848 C -0.31119 0.3301 -0.31354 0.33102 -0.31575 0.33241 L -0.31913 0.33426 C -0.32018 0.33496 -0.32122 0.33588 -0.32239 0.33635 C -0.32838 0.33843 -0.33463 0.33889 -0.34036 0.34236 C -0.34257 0.34375 -0.34479 0.34537 -0.347 0.3463 C -0.3526 0.34861 -0.35833 0.34954 -0.3638 0.35232 C -0.36887 0.35486 -0.37343 0.35949 -0.37838 0.36227 C -0.3832 0.36482 -0.38801 0.36644 -0.39296 0.36829 C -0.40507 0.37246 -0.40676 0.37223 -0.41874 0.37431 C -0.42734 0.37292 -0.43593 0.37246 -0.44439 0.37014 C -0.44583 0.36991 -0.44661 0.36713 -0.44778 0.36621 C -0.44921 0.36505 -0.45078 0.36505 -0.45234 0.36412 C -0.45338 0.36366 -0.45455 0.36297 -0.45559 0.36227 C -0.45859 0.34653 -0.45663 0.35973 -0.45559 0.32639 C -0.45559 0.32315 -0.45559 0.31968 -0.45559 0.31644 L -0.46341 0.33033 L -0.45338 0.31435 " pathEditMode="relative" ptsTypes="AAAAAAAAAAAAAAAAAAAAAAAAAA">
                                      <p:cBhvr>
                                        <p:cTn id="67" dur="2000" fill="hold"/>
                                        <p:tgtEl>
                                          <p:spTgt spid="2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3.1	</a:t>
            </a:r>
            <a:r>
              <a:rPr lang="en-GB" sz="4000" smtClean="0"/>
              <a:t>Scenario Example</a:t>
            </a:r>
            <a:endParaRPr lang="en-GB" sz="400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grpSp>
        <p:nvGrpSpPr>
          <p:cNvPr id="9" name="Gruppo 8"/>
          <p:cNvGrpSpPr/>
          <p:nvPr/>
        </p:nvGrpSpPr>
        <p:grpSpPr>
          <a:xfrm>
            <a:off x="4599981" y="1546348"/>
            <a:ext cx="4612839" cy="4064790"/>
            <a:chOff x="596241" y="2002567"/>
            <a:chExt cx="4612839" cy="4064790"/>
          </a:xfrm>
        </p:grpSpPr>
        <p:grpSp>
          <p:nvGrpSpPr>
            <p:cNvPr id="6" name="Gruppo 5"/>
            <p:cNvGrpSpPr/>
            <p:nvPr/>
          </p:nvGrpSpPr>
          <p:grpSpPr>
            <a:xfrm>
              <a:off x="2301142" y="2002567"/>
              <a:ext cx="2907938" cy="1900144"/>
              <a:chOff x="2301142" y="2002567"/>
              <a:chExt cx="2907938" cy="1900144"/>
            </a:xfrm>
          </p:grpSpPr>
          <p:pic>
            <p:nvPicPr>
              <p:cNvPr id="13" name="Immagin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1142" y="2002567"/>
                <a:ext cx="2636497" cy="1900144"/>
              </a:xfrm>
              <a:prstGeom prst="rect">
                <a:avLst/>
              </a:prstGeom>
            </p:spPr>
          </p:pic>
          <p:sp>
            <p:nvSpPr>
              <p:cNvPr id="11" name="CasellaDiTesto 10"/>
              <p:cNvSpPr txBox="1"/>
              <p:nvPr/>
            </p:nvSpPr>
            <p:spPr>
              <a:xfrm>
                <a:off x="2948888" y="2214435"/>
                <a:ext cx="2260192" cy="1200329"/>
              </a:xfrm>
              <a:prstGeom prst="rect">
                <a:avLst/>
              </a:prstGeom>
              <a:noFill/>
            </p:spPr>
            <p:txBody>
              <a:bodyPr wrap="square" rtlCol="0">
                <a:spAutoFit/>
              </a:bodyPr>
              <a:lstStyle/>
              <a:p>
                <a:r>
                  <a:rPr lang="it-IT" sz="2400" b="1" smtClean="0">
                    <a:solidFill>
                      <a:schemeClr val="bg1"/>
                    </a:solidFill>
                    <a:latin typeface="+mj-lt"/>
                  </a:rPr>
                  <a:t>I </a:t>
                </a:r>
                <a:r>
                  <a:rPr lang="it-IT" sz="2400" b="1" err="1" smtClean="0">
                    <a:solidFill>
                      <a:schemeClr val="bg1"/>
                    </a:solidFill>
                    <a:latin typeface="+mj-lt"/>
                  </a:rPr>
                  <a:t>could</a:t>
                </a:r>
                <a:r>
                  <a:rPr lang="it-IT" sz="2400" b="1" smtClean="0">
                    <a:solidFill>
                      <a:schemeClr val="bg1"/>
                    </a:solidFill>
                    <a:latin typeface="+mj-lt"/>
                  </a:rPr>
                  <a:t> use </a:t>
                </a:r>
              </a:p>
              <a:p>
                <a:r>
                  <a:rPr lang="it-IT" sz="2400" b="1" smtClean="0">
                    <a:solidFill>
                      <a:schemeClr val="bg1"/>
                    </a:solidFill>
                    <a:latin typeface="+mj-lt"/>
                  </a:rPr>
                  <a:t>a Smart </a:t>
                </a:r>
                <a:r>
                  <a:rPr lang="it-IT" sz="2400" b="1" err="1" smtClean="0">
                    <a:solidFill>
                      <a:schemeClr val="bg1"/>
                    </a:solidFill>
                    <a:latin typeface="+mj-lt"/>
                  </a:rPr>
                  <a:t>Contract</a:t>
                </a:r>
                <a:r>
                  <a:rPr lang="it-IT" sz="2400" b="1" smtClean="0">
                    <a:solidFill>
                      <a:schemeClr val="bg1"/>
                    </a:solidFill>
                    <a:latin typeface="+mj-lt"/>
                  </a:rPr>
                  <a:t>!</a:t>
                </a:r>
                <a:endParaRPr lang="it-IT" sz="2400" b="1">
                  <a:solidFill>
                    <a:schemeClr val="bg1"/>
                  </a:solidFill>
                  <a:latin typeface="+mj-lt"/>
                </a:endParaRPr>
              </a:p>
            </p:txBody>
          </p:sp>
        </p:grpSp>
        <p:pic>
          <p:nvPicPr>
            <p:cNvPr id="16" name="Immagine 1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96241" y="3787069"/>
              <a:ext cx="2380071" cy="2280288"/>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7876" y="2091046"/>
              <a:ext cx="1645835" cy="1574210"/>
            </a:xfrm>
            <a:prstGeom prst="rect">
              <a:avLst/>
            </a:prstGeom>
          </p:spPr>
        </p:pic>
        <p:pic>
          <p:nvPicPr>
            <p:cNvPr id="32" name="Immagine 31"/>
            <p:cNvPicPr>
              <a:picLocks noChangeAspect="1"/>
            </p:cNvPicPr>
            <p:nvPr/>
          </p:nvPicPr>
          <p:blipFill rotWithShape="1">
            <a:blip r:embed="rId6">
              <a:extLst>
                <a:ext uri="{28A0092B-C50C-407E-A947-70E740481C1C}">
                  <a14:useLocalDpi xmlns:a14="http://schemas.microsoft.com/office/drawing/2010/main" val="0"/>
                </a:ext>
              </a:extLst>
            </a:blip>
            <a:srcRect l="50818"/>
            <a:stretch/>
          </p:blipFill>
          <p:spPr>
            <a:xfrm rot="1248540">
              <a:off x="1536336" y="2575724"/>
              <a:ext cx="408914" cy="499372"/>
            </a:xfrm>
            <a:prstGeom prst="rect">
              <a:avLst/>
            </a:prstGeom>
          </p:spPr>
        </p:pic>
        <p:pic>
          <p:nvPicPr>
            <p:cNvPr id="14" name="Immagin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41713" y="4515085"/>
              <a:ext cx="598706" cy="572651"/>
            </a:xfrm>
            <a:prstGeom prst="rect">
              <a:avLst/>
            </a:prstGeom>
          </p:spPr>
        </p:pic>
      </p:grpSp>
      <p:grpSp>
        <p:nvGrpSpPr>
          <p:cNvPr id="15" name="Gruppo 14"/>
          <p:cNvGrpSpPr/>
          <p:nvPr/>
        </p:nvGrpSpPr>
        <p:grpSpPr>
          <a:xfrm>
            <a:off x="4483041" y="938794"/>
            <a:ext cx="7452582" cy="5468933"/>
            <a:chOff x="4242601" y="916227"/>
            <a:chExt cx="7452582" cy="5468933"/>
          </a:xfrm>
        </p:grpSpPr>
        <p:cxnSp>
          <p:nvCxnSpPr>
            <p:cNvPr id="17" name="Connettore 2 16"/>
            <p:cNvCxnSpPr/>
            <p:nvPr/>
          </p:nvCxnSpPr>
          <p:spPr>
            <a:xfrm>
              <a:off x="4242601" y="3794322"/>
              <a:ext cx="2551812" cy="219"/>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8" name="Immagin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65592" y="916227"/>
              <a:ext cx="3429591" cy="1426710"/>
            </a:xfrm>
            <a:prstGeom prst="rect">
              <a:avLst/>
            </a:prstGeom>
          </p:spPr>
        </p:pic>
        <p:pic>
          <p:nvPicPr>
            <p:cNvPr id="19" name="Immagine 18"/>
            <p:cNvPicPr>
              <a:picLocks noChangeAspect="1"/>
            </p:cNvPicPr>
            <p:nvPr/>
          </p:nvPicPr>
          <p:blipFill rotWithShape="1">
            <a:blip r:embed="rId6">
              <a:extLst>
                <a:ext uri="{28A0092B-C50C-407E-A947-70E740481C1C}">
                  <a14:useLocalDpi xmlns:a14="http://schemas.microsoft.com/office/drawing/2010/main" val="0"/>
                </a:ext>
              </a:extLst>
            </a:blip>
            <a:srcRect l="50818"/>
            <a:stretch/>
          </p:blipFill>
          <p:spPr>
            <a:xfrm>
              <a:off x="4992578" y="1863394"/>
              <a:ext cx="1308308" cy="1670421"/>
            </a:xfrm>
            <a:prstGeom prst="rect">
              <a:avLst/>
            </a:prstGeom>
          </p:spPr>
        </p:pic>
        <p:pic>
          <p:nvPicPr>
            <p:cNvPr id="20" name="Immagin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37700" y="4426820"/>
              <a:ext cx="2914739" cy="1958340"/>
            </a:xfrm>
            <a:prstGeom prst="rect">
              <a:avLst/>
            </a:prstGeom>
          </p:spPr>
        </p:pic>
        <p:cxnSp>
          <p:nvCxnSpPr>
            <p:cNvPr id="21" name="Connettore 2 20"/>
            <p:cNvCxnSpPr/>
            <p:nvPr/>
          </p:nvCxnSpPr>
          <p:spPr>
            <a:xfrm>
              <a:off x="9940950" y="2793210"/>
              <a:ext cx="6141" cy="1481210"/>
            </a:xfrm>
            <a:prstGeom prst="straightConnector1">
              <a:avLst/>
            </a:prstGeom>
            <a:ln w="571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Parentesi graffa aperta 21"/>
            <p:cNvSpPr/>
            <p:nvPr/>
          </p:nvSpPr>
          <p:spPr>
            <a:xfrm>
              <a:off x="7074939" y="1523781"/>
              <a:ext cx="1000153" cy="451104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grpSp>
    </p:spTree>
    <p:extLst>
      <p:ext uri="{BB962C8B-B14F-4D97-AF65-F5344CB8AC3E}">
        <p14:creationId xmlns:p14="http://schemas.microsoft.com/office/powerpoint/2010/main" val="257691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5E-6 -2.22222E-6 L -0.31797 0.00046 " pathEditMode="relative" rAng="0" ptsTypes="AA">
                                      <p:cBhvr>
                                        <p:cTn id="6" dur="2000" fill="hold"/>
                                        <p:tgtEl>
                                          <p:spTgt spid="9"/>
                                        </p:tgtEl>
                                        <p:attrNameLst>
                                          <p:attrName>ppt_x</p:attrName>
                                          <p:attrName>ppt_y</p:attrName>
                                        </p:attrNameLst>
                                      </p:cBhvr>
                                      <p:rCtr x="-15859" y="0"/>
                                    </p:animMotion>
                                  </p:childTnLst>
                                </p:cTn>
                              </p:par>
                              <p:par>
                                <p:cTn id="7" presetID="10" presetClass="entr" presetSubtype="0" fill="hold" nodeType="withEffect">
                                  <p:stCondLst>
                                    <p:cond delay="150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1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3.1	</a:t>
            </a:r>
            <a:r>
              <a:rPr lang="en-GB" sz="4000" smtClean="0"/>
              <a:t>Scenario Example</a:t>
            </a:r>
            <a:endParaRPr lang="en-GB" sz="400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cxnSp>
        <p:nvCxnSpPr>
          <p:cNvPr id="15" name="Connettore 2 14"/>
          <p:cNvCxnSpPr/>
          <p:nvPr/>
        </p:nvCxnSpPr>
        <p:spPr>
          <a:xfrm flipV="1">
            <a:off x="3581400" y="2575561"/>
            <a:ext cx="1981200" cy="8261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7927" y="2312629"/>
            <a:ext cx="2174528" cy="2178152"/>
          </a:xfrm>
          <a:prstGeom prst="rect">
            <a:avLst/>
          </a:prstGeom>
        </p:spPr>
      </p:pic>
      <p:pic>
        <p:nvPicPr>
          <p:cNvPr id="20" name="Immagin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8534" y="4270471"/>
            <a:ext cx="1688132" cy="1575590"/>
          </a:xfrm>
          <a:prstGeom prst="rect">
            <a:avLst/>
          </a:prstGeom>
        </p:spPr>
      </p:pic>
      <p:cxnSp>
        <p:nvCxnSpPr>
          <p:cNvPr id="21" name="Connettore 2 20"/>
          <p:cNvCxnSpPr/>
          <p:nvPr/>
        </p:nvCxnSpPr>
        <p:spPr>
          <a:xfrm flipH="1" flipV="1">
            <a:off x="3100915" y="4071327"/>
            <a:ext cx="5431894" cy="19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2" name="Immagine 2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467439" y="1841224"/>
            <a:ext cx="799053" cy="799053"/>
          </a:xfrm>
          <a:prstGeom prst="rect">
            <a:avLst/>
          </a:prstGeom>
        </p:spPr>
      </p:pic>
      <p:pic>
        <p:nvPicPr>
          <p:cNvPr id="29" name="Immagine 2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412523" y="1442429"/>
            <a:ext cx="694298" cy="694298"/>
          </a:xfrm>
          <a:prstGeom prst="rect">
            <a:avLst/>
          </a:prstGeom>
        </p:spPr>
      </p:pic>
      <p:pic>
        <p:nvPicPr>
          <p:cNvPr id="35" name="Immagine 3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93298" y="2118275"/>
            <a:ext cx="759497" cy="759497"/>
          </a:xfrm>
          <a:prstGeom prst="rect">
            <a:avLst/>
          </a:prstGeom>
        </p:spPr>
      </p:pic>
      <p:pic>
        <p:nvPicPr>
          <p:cNvPr id="23" name="Immagin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5903" y="2989105"/>
            <a:ext cx="536197" cy="536197"/>
          </a:xfrm>
          <a:prstGeom prst="rect">
            <a:avLst/>
          </a:prstGeom>
        </p:spPr>
      </p:pic>
      <p:pic>
        <p:nvPicPr>
          <p:cNvPr id="27" name="Immagine 26"/>
          <p:cNvPicPr>
            <a:picLocks noChangeAspect="1"/>
          </p:cNvPicPr>
          <p:nvPr/>
        </p:nvPicPr>
        <p:blipFill rotWithShape="1">
          <a:blip r:embed="rId9">
            <a:extLst>
              <a:ext uri="{28A0092B-C50C-407E-A947-70E740481C1C}">
                <a14:useLocalDpi xmlns:a14="http://schemas.microsoft.com/office/drawing/2010/main" val="0"/>
              </a:ext>
            </a:extLst>
          </a:blip>
          <a:srcRect l="50818"/>
          <a:stretch/>
        </p:blipFill>
        <p:spPr>
          <a:xfrm>
            <a:off x="6050345" y="1557258"/>
            <a:ext cx="1256870" cy="1604746"/>
          </a:xfrm>
          <a:prstGeom prst="rect">
            <a:avLst/>
          </a:prstGeom>
        </p:spPr>
      </p:pic>
      <p:cxnSp>
        <p:nvCxnSpPr>
          <p:cNvPr id="28" name="Connettore 2 27"/>
          <p:cNvCxnSpPr/>
          <p:nvPr/>
        </p:nvCxnSpPr>
        <p:spPr>
          <a:xfrm>
            <a:off x="7794960" y="2548592"/>
            <a:ext cx="1547160" cy="97671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1" name="Immagine 3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94905" y="3519444"/>
            <a:ext cx="2334944" cy="971337"/>
          </a:xfrm>
          <a:prstGeom prst="rect">
            <a:avLst/>
          </a:prstGeom>
        </p:spPr>
      </p:pic>
      <p:pic>
        <p:nvPicPr>
          <p:cNvPr id="12" name="Immagine 11"/>
          <p:cNvPicPr>
            <a:picLocks noChangeAspect="1"/>
          </p:cNvPicPr>
          <p:nvPr/>
        </p:nvPicPr>
        <p:blipFill>
          <a:blip r:embed="rId11"/>
          <a:stretch>
            <a:fillRect/>
          </a:stretch>
        </p:blipFill>
        <p:spPr>
          <a:xfrm>
            <a:off x="6359880" y="4300048"/>
            <a:ext cx="1341902" cy="1341902"/>
          </a:xfrm>
          <a:prstGeom prst="rect">
            <a:avLst/>
          </a:prstGeom>
        </p:spPr>
      </p:pic>
    </p:spTree>
    <p:extLst>
      <p:ext uri="{BB962C8B-B14F-4D97-AF65-F5344CB8AC3E}">
        <p14:creationId xmlns:p14="http://schemas.microsoft.com/office/powerpoint/2010/main" val="2016742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3.1	</a:t>
            </a:r>
            <a:r>
              <a:rPr lang="en-GB" sz="4000" smtClean="0"/>
              <a:t>Scenario Example</a:t>
            </a:r>
            <a:endParaRPr lang="en-GB" sz="400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cxnSp>
        <p:nvCxnSpPr>
          <p:cNvPr id="15" name="Connettore 2 14"/>
          <p:cNvCxnSpPr/>
          <p:nvPr/>
        </p:nvCxnSpPr>
        <p:spPr>
          <a:xfrm flipV="1">
            <a:off x="3580927" y="2276678"/>
            <a:ext cx="2308660" cy="13991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7927" y="2312629"/>
            <a:ext cx="2174528" cy="2178152"/>
          </a:xfrm>
          <a:prstGeom prst="rect">
            <a:avLst/>
          </a:prstGeom>
        </p:spPr>
      </p:pic>
      <p:pic>
        <p:nvPicPr>
          <p:cNvPr id="29" name="Immagine 2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534493" y="1149820"/>
            <a:ext cx="694298" cy="694298"/>
          </a:xfrm>
          <a:prstGeom prst="rect">
            <a:avLst/>
          </a:prstGeom>
        </p:spPr>
      </p:pic>
      <p:pic>
        <p:nvPicPr>
          <p:cNvPr id="27" name="Immagine 26"/>
          <p:cNvPicPr>
            <a:picLocks noChangeAspect="1"/>
          </p:cNvPicPr>
          <p:nvPr/>
        </p:nvPicPr>
        <p:blipFill rotWithShape="1">
          <a:blip r:embed="rId5">
            <a:extLst>
              <a:ext uri="{28A0092B-C50C-407E-A947-70E740481C1C}">
                <a14:useLocalDpi xmlns:a14="http://schemas.microsoft.com/office/drawing/2010/main" val="0"/>
              </a:ext>
            </a:extLst>
          </a:blip>
          <a:srcRect l="50818"/>
          <a:stretch/>
        </p:blipFill>
        <p:spPr>
          <a:xfrm>
            <a:off x="6170943" y="921807"/>
            <a:ext cx="1256870" cy="1604746"/>
          </a:xfrm>
          <a:prstGeom prst="rect">
            <a:avLst/>
          </a:prstGeom>
        </p:spPr>
      </p:pic>
      <p:pic>
        <p:nvPicPr>
          <p:cNvPr id="18" name="Immagine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413181" y="1432083"/>
            <a:ext cx="1235299" cy="1237358"/>
          </a:xfrm>
          <a:prstGeom prst="rect">
            <a:avLst/>
          </a:prstGeom>
        </p:spPr>
      </p:pic>
      <p:pic>
        <p:nvPicPr>
          <p:cNvPr id="19" name="Immagin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8049" y="1807511"/>
            <a:ext cx="304601" cy="304601"/>
          </a:xfrm>
          <a:prstGeom prst="rect">
            <a:avLst/>
          </a:prstGeom>
        </p:spPr>
      </p:pic>
      <p:pic>
        <p:nvPicPr>
          <p:cNvPr id="25" name="Immagine 24"/>
          <p:cNvPicPr>
            <a:picLocks noChangeAspect="1"/>
          </p:cNvPicPr>
          <p:nvPr/>
        </p:nvPicPr>
        <p:blipFill rotWithShape="1">
          <a:blip r:embed="rId5">
            <a:extLst>
              <a:ext uri="{28A0092B-C50C-407E-A947-70E740481C1C}">
                <a14:useLocalDpi xmlns:a14="http://schemas.microsoft.com/office/drawing/2010/main" val="0"/>
              </a:ext>
            </a:extLst>
          </a:blip>
          <a:srcRect r="50000"/>
          <a:stretch/>
        </p:blipFill>
        <p:spPr>
          <a:xfrm>
            <a:off x="6145857" y="4320972"/>
            <a:ext cx="1307041" cy="1641502"/>
          </a:xfrm>
          <a:prstGeom prst="rect">
            <a:avLst/>
          </a:prstGeom>
        </p:spPr>
      </p:pic>
      <p:pic>
        <p:nvPicPr>
          <p:cNvPr id="26" name="Immagine 2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80654" y="4516527"/>
            <a:ext cx="1267826" cy="1269939"/>
          </a:xfrm>
          <a:prstGeom prst="rect">
            <a:avLst/>
          </a:prstGeom>
        </p:spPr>
      </p:pic>
      <p:pic>
        <p:nvPicPr>
          <p:cNvPr id="30" name="Immagin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47774" y="4888468"/>
            <a:ext cx="315561" cy="315561"/>
          </a:xfrm>
          <a:prstGeom prst="rect">
            <a:avLst/>
          </a:prstGeom>
        </p:spPr>
      </p:pic>
      <p:cxnSp>
        <p:nvCxnSpPr>
          <p:cNvPr id="32" name="Connettore 2 31"/>
          <p:cNvCxnSpPr/>
          <p:nvPr/>
        </p:nvCxnSpPr>
        <p:spPr>
          <a:xfrm>
            <a:off x="3574514" y="3703232"/>
            <a:ext cx="2315072" cy="123548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3" name="Immagine 3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05298" y="4835246"/>
            <a:ext cx="819316" cy="819316"/>
          </a:xfrm>
          <a:prstGeom prst="rect">
            <a:avLst/>
          </a:prstGeom>
        </p:spPr>
      </p:pic>
    </p:spTree>
    <p:extLst>
      <p:ext uri="{BB962C8B-B14F-4D97-AF65-F5344CB8AC3E}">
        <p14:creationId xmlns:p14="http://schemas.microsoft.com/office/powerpoint/2010/main" val="758891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844117" y="0"/>
            <a:ext cx="14025600" cy="7012800"/>
          </a:xfrm>
          <a:prstGeom prst="rect">
            <a:avLst/>
          </a:prstGeom>
        </p:spPr>
      </p:pic>
      <p:sp>
        <p:nvSpPr>
          <p:cNvPr id="7" name="Titolo 1"/>
          <p:cNvSpPr>
            <a:spLocks noGrp="1"/>
          </p:cNvSpPr>
          <p:nvPr>
            <p:ph type="title"/>
          </p:nvPr>
        </p:nvSpPr>
        <p:spPr>
          <a:xfrm>
            <a:off x="387927" y="484909"/>
            <a:ext cx="11804073" cy="1067385"/>
          </a:xfrm>
        </p:spPr>
        <p:txBody>
          <a:bodyPr>
            <a:noAutofit/>
          </a:bodyPr>
          <a:lstStyle/>
          <a:p>
            <a:pPr marL="742950" indent="-742950" defTabSz="914400">
              <a:spcBef>
                <a:spcPts val="0"/>
              </a:spcBef>
              <a:defRPr/>
            </a:pPr>
            <a:r>
              <a:rPr lang="en-GB" sz="4000" smtClean="0"/>
              <a:t>3.2 </a:t>
            </a:r>
            <a:r>
              <a:rPr lang="en-GB" sz="4000"/>
              <a:t>Traditional </a:t>
            </a:r>
            <a:r>
              <a:rPr lang="en-GB" sz="4000" err="1" smtClean="0"/>
              <a:t>ContractS</a:t>
            </a:r>
            <a:r>
              <a:rPr lang="en-GB" sz="4000" smtClean="0"/>
              <a:t> </a:t>
            </a:r>
            <a:r>
              <a:rPr lang="en-GB" sz="4000"/>
              <a:t>vs. Smart Contracts</a:t>
            </a:r>
            <a:br>
              <a:rPr lang="en-GB" sz="4000"/>
            </a:br>
            <a:endParaRPr lang="en-GB" sz="400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9" name="Immagine 8"/>
          <p:cNvPicPr>
            <a:picLocks noChangeAspect="1"/>
          </p:cNvPicPr>
          <p:nvPr/>
        </p:nvPicPr>
        <p:blipFill rotWithShape="1">
          <a:blip r:embed="rId4">
            <a:extLst>
              <a:ext uri="{28A0092B-C50C-407E-A947-70E740481C1C}">
                <a14:useLocalDpi xmlns:a14="http://schemas.microsoft.com/office/drawing/2010/main" val="0"/>
              </a:ext>
            </a:extLst>
          </a:blip>
          <a:srcRect t="14619"/>
          <a:stretch/>
        </p:blipFill>
        <p:spPr>
          <a:xfrm>
            <a:off x="2785258" y="1850166"/>
            <a:ext cx="6456306" cy="4408129"/>
          </a:xfrm>
          <a:prstGeom prst="rect">
            <a:avLst/>
          </a:prstGeom>
        </p:spPr>
      </p:pic>
      <p:sp>
        <p:nvSpPr>
          <p:cNvPr id="6" name="Rettangolo 5"/>
          <p:cNvSpPr/>
          <p:nvPr/>
        </p:nvSpPr>
        <p:spPr>
          <a:xfrm>
            <a:off x="2709301" y="1156926"/>
            <a:ext cx="3304110" cy="769441"/>
          </a:xfrm>
          <a:prstGeom prst="rect">
            <a:avLst/>
          </a:prstGeom>
          <a:noFill/>
          <a:ln>
            <a:noFill/>
          </a:ln>
        </p:spPr>
        <p:txBody>
          <a:bodyPr wrap="none" lIns="91440" tIns="45720" rIns="91440" bIns="45720">
            <a:spAutoFit/>
          </a:bodyPr>
          <a:lstStyle/>
          <a:p>
            <a:pPr algn="ctr"/>
            <a:r>
              <a:rPr lang="de-CH" sz="4400" smtClean="0">
                <a:ln w="0"/>
                <a:solidFill>
                  <a:schemeClr val="tx1">
                    <a:lumMod val="75000"/>
                  </a:schemeClr>
                </a:solidFill>
                <a:effectLst>
                  <a:outerShdw blurRad="38100" dist="19050" dir="2700000" algn="tl" rotWithShape="0">
                    <a:schemeClr val="dk1">
                      <a:alpha val="40000"/>
                    </a:schemeClr>
                  </a:outerShdw>
                </a:effectLst>
              </a:rPr>
              <a:t>TRADITIONAL</a:t>
            </a:r>
            <a:endParaRPr lang="de-CH" sz="4400" b="1" spc="50">
              <a:ln w="9525" cmpd="sng">
                <a:solidFill>
                  <a:schemeClr val="accent1"/>
                </a:solidFill>
                <a:prstDash val="solid"/>
              </a:ln>
              <a:solidFill>
                <a:schemeClr val="tx1">
                  <a:lumMod val="75000"/>
                </a:schemeClr>
              </a:solidFill>
              <a:effectLst>
                <a:glow rad="38100">
                  <a:schemeClr val="accent1">
                    <a:alpha val="40000"/>
                  </a:schemeClr>
                </a:glow>
              </a:effectLst>
            </a:endParaRPr>
          </a:p>
        </p:txBody>
      </p:sp>
      <p:sp>
        <p:nvSpPr>
          <p:cNvPr id="11" name="Rettangolo 10"/>
          <p:cNvSpPr/>
          <p:nvPr/>
        </p:nvSpPr>
        <p:spPr>
          <a:xfrm>
            <a:off x="6712142" y="1156925"/>
            <a:ext cx="1830693" cy="769441"/>
          </a:xfrm>
          <a:prstGeom prst="rect">
            <a:avLst/>
          </a:prstGeom>
          <a:noFill/>
          <a:ln>
            <a:noFill/>
          </a:ln>
        </p:spPr>
        <p:txBody>
          <a:bodyPr wrap="none" lIns="91440" tIns="45720" rIns="91440" bIns="45720">
            <a:spAutoFit/>
          </a:bodyPr>
          <a:lstStyle/>
          <a:p>
            <a:pPr algn="ctr"/>
            <a:r>
              <a:rPr lang="de-CH" sz="4400" smtClean="0">
                <a:ln w="0"/>
                <a:solidFill>
                  <a:srgbClr val="FFC000"/>
                </a:solidFill>
                <a:effectLst>
                  <a:outerShdw blurRad="38100" dist="19050" dir="2700000" algn="tl" rotWithShape="0">
                    <a:schemeClr val="dk1">
                      <a:alpha val="40000"/>
                    </a:schemeClr>
                  </a:outerShdw>
                </a:effectLst>
              </a:rPr>
              <a:t>SMART</a:t>
            </a:r>
            <a:endParaRPr lang="de-CH" sz="4400" b="1" spc="50">
              <a:ln w="9525" cmpd="sng">
                <a:solidFill>
                  <a:schemeClr val="accent1"/>
                </a:solidFill>
                <a:prstDash val="solid"/>
              </a:ln>
              <a:solidFill>
                <a:srgbClr val="FFC000"/>
              </a:solidFill>
              <a:effectLst>
                <a:glow rad="38100">
                  <a:schemeClr val="accent1">
                    <a:alpha val="40000"/>
                  </a:schemeClr>
                </a:glow>
              </a:effectLst>
            </a:endParaRPr>
          </a:p>
        </p:txBody>
      </p:sp>
    </p:spTree>
    <p:extLst>
      <p:ext uri="{BB962C8B-B14F-4D97-AF65-F5344CB8AC3E}">
        <p14:creationId xmlns:p14="http://schemas.microsoft.com/office/powerpoint/2010/main" val="201898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844117" y="0"/>
            <a:ext cx="14025600" cy="7012800"/>
          </a:xfrm>
          <a:prstGeom prst="rect">
            <a:avLst/>
          </a:prstGeom>
        </p:spPr>
      </p:pic>
      <p:sp>
        <p:nvSpPr>
          <p:cNvPr id="7" name="Titolo 1"/>
          <p:cNvSpPr>
            <a:spLocks noGrp="1"/>
          </p:cNvSpPr>
          <p:nvPr>
            <p:ph type="title"/>
          </p:nvPr>
        </p:nvSpPr>
        <p:spPr>
          <a:xfrm>
            <a:off x="387927" y="484909"/>
            <a:ext cx="10131425" cy="1067385"/>
          </a:xfrm>
        </p:spPr>
        <p:txBody>
          <a:bodyPr/>
          <a:lstStyle/>
          <a:p>
            <a:r>
              <a:rPr lang="en-GB" smtClean="0"/>
              <a:t>3.3 A simple WALLET CONTRACT</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413" y="1404357"/>
            <a:ext cx="11580804" cy="5517358"/>
          </a:xfrm>
          <a:prstGeom prst="rect">
            <a:avLst/>
          </a:prstGeom>
        </p:spPr>
      </p:pic>
      <p:cxnSp>
        <p:nvCxnSpPr>
          <p:cNvPr id="4" name="Connettore 2 3"/>
          <p:cNvCxnSpPr/>
          <p:nvPr/>
        </p:nvCxnSpPr>
        <p:spPr>
          <a:xfrm>
            <a:off x="750206" y="3138616"/>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ttore 2 27"/>
          <p:cNvCxnSpPr/>
          <p:nvPr/>
        </p:nvCxnSpPr>
        <p:spPr>
          <a:xfrm>
            <a:off x="725493" y="3908854"/>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ttore 2 28"/>
          <p:cNvCxnSpPr/>
          <p:nvPr/>
        </p:nvCxnSpPr>
        <p:spPr>
          <a:xfrm>
            <a:off x="1433383" y="4308389"/>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ttore 2 29"/>
          <p:cNvCxnSpPr/>
          <p:nvPr/>
        </p:nvCxnSpPr>
        <p:spPr>
          <a:xfrm>
            <a:off x="1462215" y="4707925"/>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ttore 2 30"/>
          <p:cNvCxnSpPr/>
          <p:nvPr/>
        </p:nvCxnSpPr>
        <p:spPr>
          <a:xfrm>
            <a:off x="1441620" y="5156887"/>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ttore 2 31"/>
          <p:cNvCxnSpPr/>
          <p:nvPr/>
        </p:nvCxnSpPr>
        <p:spPr>
          <a:xfrm>
            <a:off x="1466333" y="5502877"/>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951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868831" y="0"/>
            <a:ext cx="14025600" cy="7012800"/>
          </a:xfrm>
          <a:prstGeom prst="rect">
            <a:avLst/>
          </a:prstGeom>
        </p:spPr>
      </p:pic>
      <p:sp>
        <p:nvSpPr>
          <p:cNvPr id="7" name="Titolo 1"/>
          <p:cNvSpPr>
            <a:spLocks noGrp="1"/>
          </p:cNvSpPr>
          <p:nvPr>
            <p:ph type="title"/>
          </p:nvPr>
        </p:nvSpPr>
        <p:spPr>
          <a:xfrm>
            <a:off x="387927" y="484909"/>
            <a:ext cx="10131425" cy="1067385"/>
          </a:xfrm>
        </p:spPr>
        <p:txBody>
          <a:bodyPr/>
          <a:lstStyle/>
          <a:p>
            <a:r>
              <a:rPr lang="en-GB" smtClean="0"/>
              <a:t>3.4 Possible Applications</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Financial services </a:t>
            </a:r>
          </a:p>
          <a:p>
            <a:pPr lvl="1"/>
            <a:r>
              <a:rPr lang="en-GB" sz="3600" smtClean="0">
                <a:latin typeface="+mj-lt"/>
              </a:rPr>
              <a:t>Coupon payments </a:t>
            </a:r>
          </a:p>
          <a:p>
            <a:pPr lvl="1"/>
            <a:r>
              <a:rPr lang="en-GB" sz="3600" smtClean="0">
                <a:latin typeface="+mj-lt"/>
              </a:rPr>
              <a:t>Loans (e.g. Leasing) </a:t>
            </a:r>
          </a:p>
          <a:p>
            <a:r>
              <a:rPr lang="en-GB" sz="3600" smtClean="0">
                <a:latin typeface="+mj-lt"/>
              </a:rPr>
              <a:t>Life sciences </a:t>
            </a:r>
            <a:endParaRPr lang="en-GB" sz="3600">
              <a:latin typeface="+mj-lt"/>
            </a:endParaRPr>
          </a:p>
          <a:p>
            <a:pPr lvl="1"/>
            <a:r>
              <a:rPr lang="en-GB" sz="3600" smtClean="0">
                <a:latin typeface="+mj-lt"/>
              </a:rPr>
              <a:t>Electronic medical records</a:t>
            </a:r>
          </a:p>
          <a:p>
            <a:r>
              <a:rPr lang="en-GB" sz="3600" smtClean="0">
                <a:latin typeface="+mj-lt"/>
              </a:rPr>
              <a:t>Cross-Industry </a:t>
            </a:r>
          </a:p>
          <a:p>
            <a:pPr lvl="1"/>
            <a:r>
              <a:rPr lang="en-GB" sz="3400" smtClean="0">
                <a:latin typeface="+mj-lt"/>
              </a:rPr>
              <a:t>Voting</a:t>
            </a:r>
          </a:p>
          <a:p>
            <a:pPr marL="457200" lvl="1" indent="0">
              <a:buNone/>
            </a:pPr>
            <a:endParaRPr lang="en-GB" sz="3600">
              <a:latin typeface="+mj-lt"/>
            </a:endParaRPr>
          </a:p>
        </p:txBody>
      </p:sp>
    </p:spTree>
    <p:extLst>
      <p:ext uri="{BB962C8B-B14F-4D97-AF65-F5344CB8AC3E}">
        <p14:creationId xmlns:p14="http://schemas.microsoft.com/office/powerpoint/2010/main" val="125747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868831" y="0"/>
            <a:ext cx="14025600" cy="7012800"/>
          </a:xfrm>
          <a:prstGeom prst="rect">
            <a:avLst/>
          </a:prstGeom>
        </p:spPr>
      </p:pic>
      <p:sp>
        <p:nvSpPr>
          <p:cNvPr id="7" name="Titolo 1"/>
          <p:cNvSpPr>
            <a:spLocks noGrp="1"/>
          </p:cNvSpPr>
          <p:nvPr>
            <p:ph type="title"/>
          </p:nvPr>
        </p:nvSpPr>
        <p:spPr>
          <a:xfrm>
            <a:off x="387927" y="484909"/>
            <a:ext cx="10131425" cy="1067385"/>
          </a:xfrm>
        </p:spPr>
        <p:txBody>
          <a:bodyPr>
            <a:normAutofit/>
          </a:bodyPr>
          <a:lstStyle/>
          <a:p>
            <a:r>
              <a:rPr lang="en-GB" smtClean="0"/>
              <a:t>3.5 </a:t>
            </a:r>
            <a:r>
              <a:rPr lang="en-GB" err="1"/>
              <a:t>Ethereum</a:t>
            </a:r>
            <a:r>
              <a:rPr lang="en-GB"/>
              <a:t>, </a:t>
            </a:r>
            <a:r>
              <a:rPr lang="en-GB" err="1"/>
              <a:t>Blockchain</a:t>
            </a:r>
            <a:r>
              <a:rPr lang="en-GB"/>
              <a:t>-based Platform </a:t>
            </a:r>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Decentralized platform that runs smart contracts</a:t>
            </a:r>
          </a:p>
          <a:p>
            <a:r>
              <a:rPr lang="en-GB" sz="3600" dirty="0" smtClean="0">
                <a:latin typeface="+mj-lt"/>
              </a:rPr>
              <a:t>Custom built </a:t>
            </a:r>
            <a:r>
              <a:rPr lang="en-GB" sz="3600" dirty="0" err="1" smtClean="0">
                <a:latin typeface="+mj-lt"/>
              </a:rPr>
              <a:t>Blockchain</a:t>
            </a:r>
            <a:endParaRPr lang="en-GB" sz="3600" dirty="0" smtClean="0">
              <a:latin typeface="+mj-lt"/>
            </a:endParaRPr>
          </a:p>
          <a:p>
            <a:r>
              <a:rPr lang="en-GB" sz="3600" dirty="0" smtClean="0">
                <a:latin typeface="+mj-lt"/>
              </a:rPr>
              <a:t>Ether</a:t>
            </a:r>
          </a:p>
          <a:p>
            <a:r>
              <a:rPr lang="en-GB" sz="3600" dirty="0" smtClean="0">
                <a:latin typeface="+mj-lt"/>
              </a:rPr>
              <a:t>Gas</a:t>
            </a:r>
          </a:p>
          <a:p>
            <a:r>
              <a:rPr lang="en-GB" sz="3600" dirty="0" smtClean="0">
                <a:latin typeface="+mj-lt"/>
              </a:rPr>
              <a:t>Programmed in </a:t>
            </a:r>
            <a:r>
              <a:rPr lang="en-GB" sz="3600" b="1" dirty="0" smtClean="0">
                <a:latin typeface="+mj-lt"/>
              </a:rPr>
              <a:t>Solidity</a:t>
            </a:r>
          </a:p>
          <a:p>
            <a:endParaRPr lang="en-GB" sz="3600" dirty="0">
              <a:latin typeface="+mj-lt"/>
            </a:endParaRPr>
          </a:p>
        </p:txBody>
      </p:sp>
    </p:spTree>
    <p:extLst>
      <p:ext uri="{BB962C8B-B14F-4D97-AF65-F5344CB8AC3E}">
        <p14:creationId xmlns:p14="http://schemas.microsoft.com/office/powerpoint/2010/main" val="129511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85801" y="238898"/>
            <a:ext cx="10131425" cy="1456267"/>
          </a:xfrm>
        </p:spPr>
        <p:txBody>
          <a:bodyPr>
            <a:normAutofit/>
          </a:bodyPr>
          <a:lstStyle/>
          <a:p>
            <a:pPr marL="742950" indent="-742950">
              <a:buFont typeface="+mj-lt"/>
              <a:buAutoNum type="arabicPeriod"/>
            </a:pPr>
            <a:r>
              <a:rPr lang="it-IT" sz="4400" smtClean="0"/>
              <a:t>Content</a:t>
            </a:r>
            <a:endParaRPr lang="it-IT" sz="4400"/>
          </a:p>
        </p:txBody>
      </p:sp>
      <p:sp>
        <p:nvSpPr>
          <p:cNvPr id="4" name="Segnaposto contenuto 2"/>
          <p:cNvSpPr txBox="1">
            <a:spLocks/>
          </p:cNvSpPr>
          <p:nvPr/>
        </p:nvSpPr>
        <p:spPr>
          <a:xfrm>
            <a:off x="685801" y="2028592"/>
            <a:ext cx="10131425" cy="4557560"/>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2800" dirty="0" err="1" smtClean="0">
                <a:latin typeface="+mj-lt"/>
              </a:rPr>
              <a:t>Blockchain</a:t>
            </a:r>
            <a:r>
              <a:rPr lang="en-GB" sz="2800" dirty="0" smtClean="0">
                <a:latin typeface="+mj-lt"/>
              </a:rPr>
              <a:t>	</a:t>
            </a:r>
          </a:p>
          <a:p>
            <a:pPr lvl="1"/>
            <a:r>
              <a:rPr lang="en-GB" sz="2600" dirty="0" smtClean="0">
                <a:latin typeface="+mj-lt"/>
              </a:rPr>
              <a:t>What is a </a:t>
            </a:r>
            <a:r>
              <a:rPr lang="en-GB" sz="2600" dirty="0" err="1" smtClean="0">
                <a:latin typeface="+mj-lt"/>
              </a:rPr>
              <a:t>Blockchain</a:t>
            </a:r>
            <a:r>
              <a:rPr lang="en-GB" sz="2600" dirty="0" smtClean="0">
                <a:latin typeface="+mj-lt"/>
              </a:rPr>
              <a:t>?</a:t>
            </a:r>
          </a:p>
          <a:p>
            <a:pPr lvl="1"/>
            <a:r>
              <a:rPr lang="en-GB" sz="2600" dirty="0" smtClean="0">
                <a:latin typeface="+mj-lt"/>
              </a:rPr>
              <a:t>How does it work?</a:t>
            </a:r>
          </a:p>
          <a:p>
            <a:r>
              <a:rPr lang="en-GB" sz="2800" dirty="0" smtClean="0">
                <a:latin typeface="+mj-lt"/>
              </a:rPr>
              <a:t>Smart Contracts Introduction</a:t>
            </a:r>
          </a:p>
          <a:p>
            <a:pPr lvl="1"/>
            <a:r>
              <a:rPr lang="en-GB" sz="2600" dirty="0" smtClean="0">
                <a:latin typeface="+mj-lt"/>
              </a:rPr>
              <a:t>What is a Smart Contract?</a:t>
            </a:r>
          </a:p>
          <a:p>
            <a:pPr lvl="1"/>
            <a:r>
              <a:rPr lang="en-GB" sz="2600" dirty="0" smtClean="0">
                <a:latin typeface="+mj-lt"/>
              </a:rPr>
              <a:t>Scenario Example</a:t>
            </a:r>
          </a:p>
          <a:p>
            <a:pPr lvl="1"/>
            <a:r>
              <a:rPr lang="en-GB" sz="2600" dirty="0" smtClean="0">
                <a:latin typeface="+mj-lt"/>
              </a:rPr>
              <a:t>Traditional Contracts vs. Smart Contracts</a:t>
            </a:r>
          </a:p>
          <a:p>
            <a:pPr lvl="1"/>
            <a:r>
              <a:rPr lang="en-GB" sz="2600" dirty="0" smtClean="0">
                <a:latin typeface="+mj-lt"/>
              </a:rPr>
              <a:t>Possible applications</a:t>
            </a:r>
          </a:p>
          <a:p>
            <a:pPr lvl="1"/>
            <a:r>
              <a:rPr lang="en-GB" sz="2600" dirty="0" err="1" smtClean="0">
                <a:latin typeface="+mj-lt"/>
              </a:rPr>
              <a:t>Ethereum</a:t>
            </a:r>
            <a:r>
              <a:rPr lang="en-GB" sz="2600" dirty="0" smtClean="0">
                <a:latin typeface="+mj-lt"/>
              </a:rPr>
              <a:t>, </a:t>
            </a:r>
            <a:r>
              <a:rPr lang="en-GB" sz="2600" dirty="0" err="1" smtClean="0">
                <a:latin typeface="+mj-lt"/>
              </a:rPr>
              <a:t>Blockchain</a:t>
            </a:r>
            <a:r>
              <a:rPr lang="en-GB" sz="2600" dirty="0" smtClean="0">
                <a:latin typeface="+mj-lt"/>
              </a:rPr>
              <a:t>-based Platform</a:t>
            </a:r>
          </a:p>
          <a:p>
            <a:pPr lvl="1"/>
            <a:endParaRPr lang="en-GB" sz="2600" dirty="0" smtClean="0">
              <a:latin typeface="+mj-lt"/>
            </a:endParaRPr>
          </a:p>
          <a:p>
            <a:endParaRPr lang="en-GB" sz="2800" dirty="0" smtClean="0">
              <a:latin typeface="+mj-lt"/>
            </a:endParaRPr>
          </a:p>
          <a:p>
            <a:endParaRPr lang="en-GB" sz="2800" dirty="0">
              <a:latin typeface="+mj-lt"/>
            </a:endParaRPr>
          </a:p>
        </p:txBody>
      </p:sp>
    </p:spTree>
    <p:extLst>
      <p:ext uri="{BB962C8B-B14F-4D97-AF65-F5344CB8AC3E}">
        <p14:creationId xmlns:p14="http://schemas.microsoft.com/office/powerpoint/2010/main" val="1876781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7" name="Immagine 6"/>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Rettangolo 2"/>
          <p:cNvSpPr/>
          <p:nvPr/>
        </p:nvSpPr>
        <p:spPr>
          <a:xfrm>
            <a:off x="4803420" y="3687439"/>
            <a:ext cx="2598404" cy="2585323"/>
          </a:xfrm>
          <a:prstGeom prst="rect">
            <a:avLst/>
          </a:prstGeom>
          <a:noFill/>
        </p:spPr>
        <p:txBody>
          <a:bodyPr wrap="none" lIns="91440" tIns="45720" rIns="91440" bIns="45720">
            <a:spAutoFit/>
          </a:bodyPr>
          <a:lstStyle/>
          <a:p>
            <a:pPr algn="ctr"/>
            <a:r>
              <a:rPr lang="de-CH" sz="5400" dirty="0" smtClean="0">
                <a:ln w="0"/>
                <a:effectLst>
                  <a:outerShdw blurRad="38100" dist="19050" dir="2700000" algn="tl" rotWithShape="0">
                    <a:schemeClr val="dk1">
                      <a:alpha val="40000"/>
                    </a:schemeClr>
                  </a:outerShdw>
                </a:effectLst>
              </a:rPr>
              <a:t>ATTACKS</a:t>
            </a:r>
          </a:p>
          <a:p>
            <a:pPr algn="ctr"/>
            <a:endParaRPr lang="de-CH" sz="5400" dirty="0">
              <a:ln w="0"/>
              <a:effectLst>
                <a:outerShdw blurRad="38100" dist="19050" dir="2700000" algn="tl" rotWithShape="0">
                  <a:schemeClr val="dk1">
                    <a:alpha val="40000"/>
                  </a:schemeClr>
                </a:outerShdw>
              </a:effectLst>
            </a:endParaRPr>
          </a:p>
          <a:p>
            <a:pPr algn="ctr"/>
            <a:r>
              <a:rPr lang="de-CH" sz="5400" dirty="0" smtClean="0">
                <a:ln w="0"/>
                <a:effectLst>
                  <a:outerShdw blurRad="38100" dist="19050" dir="2700000" algn="tl" rotWithShape="0">
                    <a:schemeClr val="dk1">
                      <a:alpha val="40000"/>
                    </a:schemeClr>
                  </a:outerShdw>
                </a:effectLst>
              </a:rPr>
              <a:t>AND....</a:t>
            </a:r>
            <a:endParaRPr lang="de-CH" sz="5400" dirty="0">
              <a:ln w="0"/>
              <a:effectLst>
                <a:outerShdw blurRad="38100" dist="19050" dir="2700000" algn="tl" rotWithShape="0">
                  <a:schemeClr val="dk1">
                    <a:alpha val="40000"/>
                  </a:schemeClr>
                </a:outerShdw>
              </a:effectLst>
            </a:endParaRPr>
          </a:p>
        </p:txBody>
      </p:sp>
      <p:sp>
        <p:nvSpPr>
          <p:cNvPr id="4" name="Rettangolo 3"/>
          <p:cNvSpPr/>
          <p:nvPr/>
        </p:nvSpPr>
        <p:spPr>
          <a:xfrm>
            <a:off x="1963264" y="1890481"/>
            <a:ext cx="8278715" cy="923330"/>
          </a:xfrm>
          <a:prstGeom prst="rect">
            <a:avLst/>
          </a:prstGeom>
        </p:spPr>
        <p:txBody>
          <a:bodyPr wrap="square">
            <a:spAutoFit/>
          </a:bodyPr>
          <a:lstStyle/>
          <a:p>
            <a:pPr algn="ctr"/>
            <a:r>
              <a:rPr lang="de-CH" sz="5400" smtClean="0">
                <a:ln w="0"/>
                <a:effectLst>
                  <a:outerShdw blurRad="38100" dist="19050" dir="2700000" algn="tl" rotWithShape="0">
                    <a:schemeClr val="dk1">
                      <a:alpha val="40000"/>
                    </a:schemeClr>
                  </a:outerShdw>
                </a:effectLst>
              </a:rPr>
              <a:t>SMART CONTRACT</a:t>
            </a:r>
            <a:endParaRPr lang="de-CH" sz="540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7208553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19270" y="-1381538"/>
            <a:ext cx="12443791" cy="9332843"/>
          </a:xfrm>
          <a:prstGeom prst="rect">
            <a:avLst/>
          </a:prstGeom>
        </p:spPr>
      </p:pic>
      <p:sp>
        <p:nvSpPr>
          <p:cNvPr id="3" name="Rettangolo 2"/>
          <p:cNvSpPr/>
          <p:nvPr/>
        </p:nvSpPr>
        <p:spPr>
          <a:xfrm>
            <a:off x="2988342" y="2569769"/>
            <a:ext cx="6228565" cy="923330"/>
          </a:xfrm>
          <a:prstGeom prst="rect">
            <a:avLst/>
          </a:prstGeom>
          <a:noFill/>
        </p:spPr>
        <p:txBody>
          <a:bodyPr wrap="none" lIns="91440" tIns="45720" rIns="91440" bIns="45720">
            <a:spAutoFit/>
          </a:bodyPr>
          <a:lstStyle/>
          <a:p>
            <a:pPr algn="ctr"/>
            <a:r>
              <a:rPr lang="de-CH" sz="5400" smtClean="0">
                <a:ln w="0"/>
                <a:effectLst>
                  <a:outerShdw blurRad="38100" dist="19050" dir="2700000" algn="tl" rotWithShape="0">
                    <a:schemeClr val="dk1">
                      <a:alpha val="40000"/>
                    </a:schemeClr>
                  </a:outerShdw>
                </a:effectLst>
              </a:rPr>
              <a:t>IN SMART CONTRACT</a:t>
            </a:r>
            <a:endParaRPr lang="de-CH" sz="5400">
              <a:ln w="0"/>
              <a:effectLst>
                <a:outerShdw blurRad="38100" dist="19050" dir="2700000" algn="tl" rotWithShape="0">
                  <a:schemeClr val="dk1">
                    <a:alpha val="40000"/>
                  </a:schemeClr>
                </a:outerShdw>
              </a:effectLst>
            </a:endParaRPr>
          </a:p>
        </p:txBody>
      </p:sp>
      <p:sp>
        <p:nvSpPr>
          <p:cNvPr id="4" name="Rettangolo 3"/>
          <p:cNvSpPr/>
          <p:nvPr/>
        </p:nvSpPr>
        <p:spPr>
          <a:xfrm>
            <a:off x="1963266" y="1748303"/>
            <a:ext cx="8278715" cy="923330"/>
          </a:xfrm>
          <a:prstGeom prst="rect">
            <a:avLst/>
          </a:prstGeom>
        </p:spPr>
        <p:txBody>
          <a:bodyPr wrap="square">
            <a:spAutoFit/>
          </a:bodyPr>
          <a:lstStyle/>
          <a:p>
            <a:pPr algn="ctr"/>
            <a:r>
              <a:rPr lang="de-CH" sz="5400">
                <a:ln w="0"/>
                <a:effectLst>
                  <a:outerShdw blurRad="38100" dist="19050" dir="2700000" algn="tl" rotWithShape="0">
                    <a:schemeClr val="dk1">
                      <a:alpha val="40000"/>
                    </a:schemeClr>
                  </a:outerShdw>
                </a:effectLst>
              </a:rPr>
              <a:t>SECURITY CHALLENGES</a:t>
            </a:r>
          </a:p>
        </p:txBody>
      </p:sp>
    </p:spTree>
    <p:extLst>
      <p:ext uri="{BB962C8B-B14F-4D97-AF65-F5344CB8AC3E}">
        <p14:creationId xmlns:p14="http://schemas.microsoft.com/office/powerpoint/2010/main" val="19174133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51211" y="308074"/>
            <a:ext cx="12686630" cy="1067385"/>
          </a:xfrm>
        </p:spPr>
        <p:txBody>
          <a:bodyPr>
            <a:normAutofit/>
          </a:bodyPr>
          <a:lstStyle/>
          <a:p>
            <a:r>
              <a:rPr lang="en-GB" smtClean="0"/>
              <a:t>4.2 MOST FAMOUS ATTACKS – The DAO ATTACK 1</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Crowd-funding platform </a:t>
            </a:r>
          </a:p>
          <a:p>
            <a:r>
              <a:rPr lang="en-GB" sz="3600" smtClean="0">
                <a:latin typeface="+mj-lt"/>
              </a:rPr>
              <a:t>Attacker managed to put over $60 M</a:t>
            </a:r>
            <a:endParaRPr lang="en-GB" sz="3600">
              <a:latin typeface="+mj-lt"/>
            </a:endParaRPr>
          </a:p>
        </p:txBody>
      </p:sp>
    </p:spTree>
    <p:extLst>
      <p:ext uri="{BB962C8B-B14F-4D97-AF65-F5344CB8AC3E}">
        <p14:creationId xmlns:p14="http://schemas.microsoft.com/office/powerpoint/2010/main" val="179999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1454668" cy="1067385"/>
          </a:xfrm>
        </p:spPr>
        <p:txBody>
          <a:bodyPr/>
          <a:lstStyle/>
          <a:p>
            <a:r>
              <a:rPr lang="en-GB" smtClean="0"/>
              <a:t>4.2 MOST FAMOUS ATTACKS – The DAO ATTACK – #1</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3" name="Immagine 2"/>
          <p:cNvPicPr>
            <a:picLocks noChangeAspect="1"/>
          </p:cNvPicPr>
          <p:nvPr/>
        </p:nvPicPr>
        <p:blipFill>
          <a:blip r:embed="rId4"/>
          <a:stretch>
            <a:fillRect/>
          </a:stretch>
        </p:blipFill>
        <p:spPr>
          <a:xfrm>
            <a:off x="0" y="1691295"/>
            <a:ext cx="12192000" cy="1727501"/>
          </a:xfrm>
          <a:prstGeom prst="rect">
            <a:avLst/>
          </a:prstGeom>
        </p:spPr>
      </p:pic>
      <p:pic>
        <p:nvPicPr>
          <p:cNvPr id="10" name="Immagine 9"/>
          <p:cNvPicPr>
            <a:picLocks noChangeAspect="1"/>
          </p:cNvPicPr>
          <p:nvPr/>
        </p:nvPicPr>
        <p:blipFill>
          <a:blip r:embed="rId5"/>
          <a:stretch>
            <a:fillRect/>
          </a:stretch>
        </p:blipFill>
        <p:spPr>
          <a:xfrm>
            <a:off x="2010346" y="3861951"/>
            <a:ext cx="7961971" cy="2251457"/>
          </a:xfrm>
          <a:prstGeom prst="rect">
            <a:avLst/>
          </a:prstGeom>
        </p:spPr>
      </p:pic>
      <p:cxnSp>
        <p:nvCxnSpPr>
          <p:cNvPr id="12" name="Connettore 2 11"/>
          <p:cNvCxnSpPr/>
          <p:nvPr/>
        </p:nvCxnSpPr>
        <p:spPr>
          <a:xfrm>
            <a:off x="7448550" y="2743200"/>
            <a:ext cx="8001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ttangolo arrotondato 13"/>
          <p:cNvSpPr/>
          <p:nvPr/>
        </p:nvSpPr>
        <p:spPr>
          <a:xfrm>
            <a:off x="2702256" y="5110091"/>
            <a:ext cx="7165075" cy="376309"/>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5" name="Rettangolo arrotondato 14"/>
          <p:cNvSpPr/>
          <p:nvPr/>
        </p:nvSpPr>
        <p:spPr>
          <a:xfrm flipV="1">
            <a:off x="8211403" y="2306173"/>
            <a:ext cx="3921457" cy="259606"/>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1354249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9" presetClass="entr" presetSubtype="0" fill="hold" nodeType="withEffect">
                                  <p:stCondLst>
                                    <p:cond delay="500"/>
                                  </p:stCondLst>
                                  <p:childTnLst>
                                    <p:set>
                                      <p:cBhvr>
                                        <p:cTn id="8" dur="1" fill="hold">
                                          <p:stCondLst>
                                            <p:cond delay="0"/>
                                          </p:stCondLst>
                                        </p:cTn>
                                        <p:tgtEl>
                                          <p:spTgt spid="12"/>
                                        </p:tgtEl>
                                        <p:attrNameLst>
                                          <p:attrName>style.visibility</p:attrName>
                                        </p:attrNameLst>
                                      </p:cBhvr>
                                      <p:to>
                                        <p:strVal val="visible"/>
                                      </p:to>
                                    </p:set>
                                    <p:animEffect transition="in" filter="dissolve">
                                      <p:cBhvr>
                                        <p:cTn id="9" dur="500"/>
                                        <p:tgtEl>
                                          <p:spTgt spid="12"/>
                                        </p:tgtEl>
                                      </p:cBhvr>
                                    </p:animEffect>
                                  </p:childTnLst>
                                </p:cTn>
                              </p:par>
                              <p:par>
                                <p:cTn id="10" presetID="9" presetClass="entr" presetSubtype="0" fill="hold" grpId="0" nodeType="withEffect">
                                  <p:stCondLst>
                                    <p:cond delay="50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par>
                                <p:cTn id="13" presetID="9" presetClass="entr" presetSubtype="0" fill="hold" grpId="0" nodeType="withEffect">
                                  <p:stCondLst>
                                    <p:cond delay="500"/>
                                  </p:stCondLst>
                                  <p:childTnLst>
                                    <p:set>
                                      <p:cBhvr>
                                        <p:cTn id="14" dur="1" fill="hold">
                                          <p:stCondLst>
                                            <p:cond delay="0"/>
                                          </p:stCondLst>
                                        </p:cTn>
                                        <p:tgtEl>
                                          <p:spTgt spid="15"/>
                                        </p:tgtEl>
                                        <p:attrNameLst>
                                          <p:attrName>style.visibility</p:attrName>
                                        </p:attrNameLst>
                                      </p:cBhvr>
                                      <p:to>
                                        <p:strVal val="visible"/>
                                      </p:to>
                                    </p:set>
                                    <p:animEffect transition="in" filter="dissolv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51211" y="308074"/>
            <a:ext cx="12686630" cy="1067385"/>
          </a:xfrm>
        </p:spPr>
        <p:txBody>
          <a:bodyPr>
            <a:normAutofit fontScale="90000"/>
          </a:bodyPr>
          <a:lstStyle/>
          <a:p>
            <a:r>
              <a:rPr lang="en-GB" smtClean="0"/>
              <a:t>4.2 MOST FAMOUS ATTACKS – The DAO ATTACK 1 – POSSIBLE SOLUTIONS</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824347" y="1527859"/>
            <a:ext cx="10131425" cy="4714428"/>
          </a:xfrm>
          <a:prstGeom prst="rect">
            <a:avLst/>
          </a:prstGeom>
        </p:spPr>
        <p:txBody>
          <a:bodyPr vert="horz" lIns="91440" tIns="45720" rIns="91440" bIns="45720" rtlCol="0" anchor="ctr">
            <a:normAutofit fontScale="850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There are only ways to suppress the attack</a:t>
            </a:r>
            <a:endParaRPr lang="en-GB" sz="3400">
              <a:latin typeface="+mj-lt"/>
            </a:endParaRPr>
          </a:p>
          <a:p>
            <a:pPr lvl="1"/>
            <a:r>
              <a:rPr lang="en-GB" sz="3400" smtClean="0">
                <a:latin typeface="+mj-lt"/>
              </a:rPr>
              <a:t>Soft-Fork</a:t>
            </a:r>
          </a:p>
          <a:p>
            <a:pPr lvl="2"/>
            <a:r>
              <a:rPr lang="en-GB" sz="3000" smtClean="0">
                <a:latin typeface="+mj-lt"/>
              </a:rPr>
              <a:t>Intention: Freeze attacker’s transaction</a:t>
            </a:r>
          </a:p>
          <a:p>
            <a:pPr lvl="2"/>
            <a:r>
              <a:rPr lang="en-GB" sz="3000" smtClean="0">
                <a:latin typeface="+mj-lt"/>
              </a:rPr>
              <a:t>Miner Majority must accept it</a:t>
            </a:r>
            <a:endParaRPr lang="en-GB" sz="3200" smtClean="0">
              <a:latin typeface="+mj-lt"/>
            </a:endParaRPr>
          </a:p>
          <a:p>
            <a:pPr lvl="1"/>
            <a:r>
              <a:rPr lang="en-GB" sz="3400" smtClean="0">
                <a:latin typeface="+mj-lt"/>
              </a:rPr>
              <a:t>Hard-Fork</a:t>
            </a:r>
          </a:p>
          <a:p>
            <a:pPr lvl="2"/>
            <a:r>
              <a:rPr lang="en-GB" sz="3200" smtClean="0">
                <a:latin typeface="+mj-lt"/>
              </a:rPr>
              <a:t>Return all the Ether taken from the DAO to a refund Smart Contract </a:t>
            </a:r>
          </a:p>
          <a:p>
            <a:pPr lvl="2"/>
            <a:r>
              <a:rPr lang="en-GB" sz="3200" smtClean="0">
                <a:latin typeface="+mj-lt"/>
              </a:rPr>
              <a:t>Only one function: “withdraw”</a:t>
            </a:r>
          </a:p>
          <a:p>
            <a:pPr lvl="2"/>
            <a:r>
              <a:rPr lang="en-GB" sz="3200" smtClean="0">
                <a:latin typeface="+mj-lt"/>
              </a:rPr>
              <a:t>Approved by the community on the 19</a:t>
            </a:r>
            <a:r>
              <a:rPr lang="en-GB" sz="3200" baseline="30000" smtClean="0">
                <a:latin typeface="+mj-lt"/>
              </a:rPr>
              <a:t>th</a:t>
            </a:r>
            <a:r>
              <a:rPr lang="en-GB" sz="3200" smtClean="0">
                <a:latin typeface="+mj-lt"/>
              </a:rPr>
              <a:t> July</a:t>
            </a:r>
          </a:p>
          <a:p>
            <a:pPr lvl="2"/>
            <a:r>
              <a:rPr lang="en-GB" sz="3200" smtClean="0">
                <a:latin typeface="+mj-lt"/>
              </a:rPr>
              <a:t>Completed on the 20</a:t>
            </a:r>
            <a:r>
              <a:rPr lang="en-GB" sz="3200" baseline="30000" smtClean="0">
                <a:latin typeface="+mj-lt"/>
              </a:rPr>
              <a:t>th</a:t>
            </a:r>
            <a:r>
              <a:rPr lang="en-GB" sz="3200" smtClean="0">
                <a:latin typeface="+mj-lt"/>
              </a:rPr>
              <a:t> July</a:t>
            </a:r>
            <a:endParaRPr lang="en-GB" sz="3400" smtClean="0">
              <a:latin typeface="+mj-lt"/>
            </a:endParaRPr>
          </a:p>
          <a:p>
            <a:pPr lvl="2"/>
            <a:endParaRPr lang="en-GB" sz="3200">
              <a:latin typeface="+mj-lt"/>
            </a:endParaRPr>
          </a:p>
        </p:txBody>
      </p:sp>
    </p:spTree>
    <p:extLst>
      <p:ext uri="{BB962C8B-B14F-4D97-AF65-F5344CB8AC3E}">
        <p14:creationId xmlns:p14="http://schemas.microsoft.com/office/powerpoint/2010/main" val="200607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1387761" cy="1067385"/>
          </a:xfrm>
        </p:spPr>
        <p:txBody>
          <a:bodyPr>
            <a:noAutofit/>
          </a:bodyPr>
          <a:lstStyle/>
          <a:p>
            <a:r>
              <a:rPr lang="en-GB" smtClean="0"/>
              <a:t>4.2 MOST FAMOUS ATTACKS – KING OF THE ETHER THRONE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600" smtClean="0">
              <a:latin typeface="+mj-lt"/>
            </a:endParaRPr>
          </a:p>
        </p:txBody>
      </p:sp>
      <p:sp>
        <p:nvSpPr>
          <p:cNvPr id="10" name="Segnaposto contenuto 2"/>
          <p:cNvSpPr txBox="1">
            <a:spLocks/>
          </p:cNvSpPr>
          <p:nvPr/>
        </p:nvSpPr>
        <p:spPr>
          <a:xfrm>
            <a:off x="651167" y="1097221"/>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Game’s goal: become the “King of Ether”</a:t>
            </a:r>
          </a:p>
          <a:p>
            <a:r>
              <a:rPr lang="en-GB" sz="3600" smtClean="0">
                <a:latin typeface="+mj-lt"/>
              </a:rPr>
              <a:t>You have to pay the current king and a small fee to the contract</a:t>
            </a:r>
          </a:p>
          <a:p>
            <a:r>
              <a:rPr lang="en-GB" sz="3600" smtClean="0">
                <a:latin typeface="+mj-lt"/>
              </a:rPr>
              <a:t>Prize increases each time </a:t>
            </a:r>
          </a:p>
        </p:txBody>
      </p:sp>
    </p:spTree>
    <p:extLst>
      <p:ext uri="{BB962C8B-B14F-4D97-AF65-F5344CB8AC3E}">
        <p14:creationId xmlns:p14="http://schemas.microsoft.com/office/powerpoint/2010/main" val="33889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4193"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1387761" cy="1067385"/>
          </a:xfrm>
        </p:spPr>
        <p:txBody>
          <a:bodyPr>
            <a:noAutofit/>
          </a:bodyPr>
          <a:lstStyle/>
          <a:p>
            <a:r>
              <a:rPr lang="en-GB" smtClean="0"/>
              <a:t>4.2 MOST FAMOUS ATTACKS – KING OF THE ETHER THRONE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600" smtClean="0">
              <a:latin typeface="+mj-lt"/>
            </a:endParaRPr>
          </a:p>
        </p:txBody>
      </p:sp>
      <p:pic>
        <p:nvPicPr>
          <p:cNvPr id="3" name="Immagine 2"/>
          <p:cNvPicPr>
            <a:picLocks noChangeAspect="1"/>
          </p:cNvPicPr>
          <p:nvPr/>
        </p:nvPicPr>
        <p:blipFill>
          <a:blip r:embed="rId4"/>
          <a:stretch>
            <a:fillRect/>
          </a:stretch>
        </p:blipFill>
        <p:spPr>
          <a:xfrm>
            <a:off x="-14193" y="1255069"/>
            <a:ext cx="12192000" cy="3345631"/>
          </a:xfrm>
          <a:prstGeom prst="rect">
            <a:avLst/>
          </a:prstGeom>
        </p:spPr>
      </p:pic>
      <p:cxnSp>
        <p:nvCxnSpPr>
          <p:cNvPr id="12" name="Connettore 2 11"/>
          <p:cNvCxnSpPr/>
          <p:nvPr/>
        </p:nvCxnSpPr>
        <p:spPr>
          <a:xfrm>
            <a:off x="6096000" y="2552700"/>
            <a:ext cx="8001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Immagin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93" y="3047597"/>
            <a:ext cx="12192000" cy="2718648"/>
          </a:xfrm>
          <a:prstGeom prst="rect">
            <a:avLst/>
          </a:prstGeom>
        </p:spPr>
      </p:pic>
      <p:sp>
        <p:nvSpPr>
          <p:cNvPr id="14" name="Rettangolo arrotondato 13"/>
          <p:cNvSpPr/>
          <p:nvPr/>
        </p:nvSpPr>
        <p:spPr>
          <a:xfrm>
            <a:off x="6455390" y="2556161"/>
            <a:ext cx="4174761" cy="196611"/>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5" name="Rettangolo arrotondato 14"/>
          <p:cNvSpPr/>
          <p:nvPr/>
        </p:nvSpPr>
        <p:spPr>
          <a:xfrm>
            <a:off x="933172" y="4622547"/>
            <a:ext cx="5249264" cy="297873"/>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grpSp>
        <p:nvGrpSpPr>
          <p:cNvPr id="10" name="Gruppo 9"/>
          <p:cNvGrpSpPr/>
          <p:nvPr/>
        </p:nvGrpSpPr>
        <p:grpSpPr>
          <a:xfrm>
            <a:off x="6314609" y="4740387"/>
            <a:ext cx="2938573" cy="920315"/>
            <a:chOff x="6314609" y="4740387"/>
            <a:chExt cx="2938573" cy="920315"/>
          </a:xfrm>
        </p:grpSpPr>
        <p:cxnSp>
          <p:nvCxnSpPr>
            <p:cNvPr id="16" name="Connettore 2 15"/>
            <p:cNvCxnSpPr/>
            <p:nvPr/>
          </p:nvCxnSpPr>
          <p:spPr>
            <a:xfrm>
              <a:off x="6314609" y="4740387"/>
              <a:ext cx="602776" cy="21552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ttangolo arrotondato 16"/>
            <p:cNvSpPr/>
            <p:nvPr/>
          </p:nvSpPr>
          <p:spPr>
            <a:xfrm>
              <a:off x="7050516" y="4872251"/>
              <a:ext cx="2202666" cy="788451"/>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grpSp>
      <p:sp>
        <p:nvSpPr>
          <p:cNvPr id="19" name="Rettangolo arrotondato 18"/>
          <p:cNvSpPr/>
          <p:nvPr/>
        </p:nvSpPr>
        <p:spPr>
          <a:xfrm>
            <a:off x="7189269" y="3711908"/>
            <a:ext cx="4889000" cy="969274"/>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401391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6" presetClass="emph" presetSubtype="0" decel="50000" fill="hold" nodeType="clickEffect">
                                  <p:stCondLst>
                                    <p:cond delay="0"/>
                                  </p:stCondLst>
                                  <p:childTnLst>
                                    <p:animScale>
                                      <p:cBhvr>
                                        <p:cTn id="10" dur="2000" fill="hold"/>
                                        <p:tgtEl>
                                          <p:spTgt spid="3"/>
                                        </p:tgtEl>
                                      </p:cBhvr>
                                      <p:by x="75000" y="75000"/>
                                    </p:animScale>
                                  </p:childTnLst>
                                </p:cTn>
                              </p:par>
                              <p:par>
                                <p:cTn id="11" presetID="2" presetClass="entr" presetSubtype="4"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1000" fill="hold"/>
                                        <p:tgtEl>
                                          <p:spTgt spid="13"/>
                                        </p:tgtEl>
                                        <p:attrNameLst>
                                          <p:attrName>ppt_x</p:attrName>
                                        </p:attrNameLst>
                                      </p:cBhvr>
                                      <p:tavLst>
                                        <p:tav tm="0">
                                          <p:val>
                                            <p:strVal val="#ppt_x"/>
                                          </p:val>
                                        </p:tav>
                                        <p:tav tm="100000">
                                          <p:val>
                                            <p:strVal val="#ppt_x"/>
                                          </p:val>
                                        </p:tav>
                                      </p:tavLst>
                                    </p:anim>
                                    <p:anim calcmode="lin" valueType="num">
                                      <p:cBhvr additive="base">
                                        <p:cTn id="14" dur="1000" fill="hold"/>
                                        <p:tgtEl>
                                          <p:spTgt spid="13"/>
                                        </p:tgtEl>
                                        <p:attrNameLst>
                                          <p:attrName>ppt_y</p:attrName>
                                        </p:attrNameLst>
                                      </p:cBhvr>
                                      <p:tavLst>
                                        <p:tav tm="0">
                                          <p:val>
                                            <p:strVal val="1+#ppt_h/2"/>
                                          </p:val>
                                        </p:tav>
                                        <p:tav tm="100000">
                                          <p:val>
                                            <p:strVal val="#ppt_y"/>
                                          </p:val>
                                        </p:tav>
                                      </p:tavLst>
                                    </p:anim>
                                  </p:childTnLst>
                                </p:cTn>
                              </p:par>
                              <p:par>
                                <p:cTn id="15" presetID="9" presetClass="entr" presetSubtype="0" fill="hold" grpId="0" nodeType="withEffect">
                                  <p:stCondLst>
                                    <p:cond delay="1000"/>
                                  </p:stCondLst>
                                  <p:childTnLst>
                                    <p:set>
                                      <p:cBhvr>
                                        <p:cTn id="16" dur="1" fill="hold">
                                          <p:stCondLst>
                                            <p:cond delay="0"/>
                                          </p:stCondLst>
                                        </p:cTn>
                                        <p:tgtEl>
                                          <p:spTgt spid="15"/>
                                        </p:tgtEl>
                                        <p:attrNameLst>
                                          <p:attrName>style.visibility</p:attrName>
                                        </p:attrNameLst>
                                      </p:cBhvr>
                                      <p:to>
                                        <p:strVal val="visible"/>
                                      </p:to>
                                    </p:set>
                                    <p:animEffect transition="in" filter="dissolve">
                                      <p:cBhvr>
                                        <p:cTn id="17" dur="500"/>
                                        <p:tgtEl>
                                          <p:spTgt spid="15"/>
                                        </p:tgtEl>
                                      </p:cBhvr>
                                    </p:animEffect>
                                  </p:childTnLst>
                                </p:cTn>
                              </p:par>
                              <p:par>
                                <p:cTn id="18" presetID="9" presetClass="entr" presetSubtype="0" fill="hold" grpId="0" nodeType="withEffect">
                                  <p:stCondLst>
                                    <p:cond delay="1000"/>
                                  </p:stCondLst>
                                  <p:childTnLst>
                                    <p:set>
                                      <p:cBhvr>
                                        <p:cTn id="19" dur="1" fill="hold">
                                          <p:stCondLst>
                                            <p:cond delay="0"/>
                                          </p:stCondLst>
                                        </p:cTn>
                                        <p:tgtEl>
                                          <p:spTgt spid="14"/>
                                        </p:tgtEl>
                                        <p:attrNameLst>
                                          <p:attrName>style.visibility</p:attrName>
                                        </p:attrNameLst>
                                      </p:cBhvr>
                                      <p:to>
                                        <p:strVal val="visible"/>
                                      </p:to>
                                    </p:set>
                                    <p:animEffect transition="in" filter="dissolv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dissolv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dissolv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olo 1"/>
          <p:cNvSpPr>
            <a:spLocks noGrp="1"/>
          </p:cNvSpPr>
          <p:nvPr>
            <p:ph type="title"/>
          </p:nvPr>
        </p:nvSpPr>
        <p:spPr>
          <a:xfrm>
            <a:off x="150125" y="188916"/>
            <a:ext cx="12655955" cy="1056701"/>
          </a:xfrm>
        </p:spPr>
        <p:txBody>
          <a:bodyPr>
            <a:normAutofit/>
          </a:bodyPr>
          <a:lstStyle/>
          <a:p>
            <a:r>
              <a:rPr lang="en-GB" sz="2800" smtClean="0"/>
              <a:t>4.2 MOST FAMOUS ATTACKS – King Of the ether – POSSIBLE SOLUTIONS</a:t>
            </a:r>
            <a:endParaRPr lang="en-GB" sz="2800"/>
          </a:p>
        </p:txBody>
      </p:sp>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748147" y="1434533"/>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Failed compensation sends </a:t>
            </a:r>
          </a:p>
          <a:p>
            <a:pPr lvl="1"/>
            <a:r>
              <a:rPr lang="en-GB" sz="3400" dirty="0" smtClean="0">
                <a:latin typeface="+mj-lt"/>
              </a:rPr>
              <a:t>Include more gas with each payment</a:t>
            </a:r>
            <a:endParaRPr lang="en-GB" sz="3400" dirty="0">
              <a:latin typeface="+mj-lt"/>
            </a:endParaRPr>
          </a:p>
          <a:p>
            <a:r>
              <a:rPr lang="en-GB" sz="3600" dirty="0" smtClean="0">
                <a:latin typeface="+mj-lt"/>
              </a:rPr>
              <a:t>Exception disorder </a:t>
            </a:r>
          </a:p>
          <a:p>
            <a:pPr lvl="1"/>
            <a:r>
              <a:rPr lang="en-GB" sz="3400" dirty="0" smtClean="0">
                <a:latin typeface="+mj-lt"/>
              </a:rPr>
              <a:t>Handle exceptions in a uniformly way </a:t>
            </a:r>
          </a:p>
          <a:p>
            <a:pPr lvl="1"/>
            <a:endParaRPr lang="en-GB" sz="3400" dirty="0" smtClean="0">
              <a:latin typeface="+mj-lt"/>
            </a:endParaRPr>
          </a:p>
          <a:p>
            <a:endParaRPr lang="en-GB" sz="3400" dirty="0" smtClean="0">
              <a:latin typeface="+mj-lt"/>
            </a:endParaRPr>
          </a:p>
          <a:p>
            <a:endParaRPr lang="en-GB" sz="3600" dirty="0" smtClean="0">
              <a:latin typeface="+mj-lt"/>
            </a:endParaRPr>
          </a:p>
        </p:txBody>
      </p:sp>
    </p:spTree>
    <p:extLst>
      <p:ext uri="{BB962C8B-B14F-4D97-AF65-F5344CB8AC3E}">
        <p14:creationId xmlns:p14="http://schemas.microsoft.com/office/powerpoint/2010/main" val="75022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Multi-player games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Game: odds and evens</a:t>
            </a:r>
          </a:p>
          <a:p>
            <a:r>
              <a:rPr lang="en-GB" sz="3600" smtClean="0">
                <a:latin typeface="+mj-lt"/>
              </a:rPr>
              <a:t>Each player choose a number</a:t>
            </a:r>
          </a:p>
          <a:p>
            <a:r>
              <a:rPr lang="en-GB" sz="3600" smtClean="0">
                <a:latin typeface="+mj-lt"/>
              </a:rPr>
              <a:t>Sum is even or odd</a:t>
            </a:r>
          </a:p>
          <a:p>
            <a:endParaRPr lang="en-GB" sz="3600">
              <a:latin typeface="+mj-lt"/>
            </a:endParaRPr>
          </a:p>
        </p:txBody>
      </p:sp>
    </p:spTree>
    <p:extLst>
      <p:ext uri="{BB962C8B-B14F-4D97-AF65-F5344CB8AC3E}">
        <p14:creationId xmlns:p14="http://schemas.microsoft.com/office/powerpoint/2010/main" val="136846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Multi-player games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3" name="Immagine 2"/>
          <p:cNvPicPr>
            <a:picLocks noChangeAspect="1"/>
          </p:cNvPicPr>
          <p:nvPr/>
        </p:nvPicPr>
        <p:blipFill>
          <a:blip r:embed="rId4"/>
          <a:stretch>
            <a:fillRect/>
          </a:stretch>
        </p:blipFill>
        <p:spPr>
          <a:xfrm>
            <a:off x="0" y="1456502"/>
            <a:ext cx="12192000" cy="3944996"/>
          </a:xfrm>
          <a:prstGeom prst="rect">
            <a:avLst/>
          </a:prstGeom>
        </p:spPr>
      </p:pic>
    </p:spTree>
    <p:extLst>
      <p:ext uri="{BB962C8B-B14F-4D97-AF65-F5344CB8AC3E}">
        <p14:creationId xmlns:p14="http://schemas.microsoft.com/office/powerpoint/2010/main" val="916241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85801" y="238898"/>
            <a:ext cx="10131425" cy="1456267"/>
          </a:xfrm>
        </p:spPr>
        <p:txBody>
          <a:bodyPr>
            <a:normAutofit/>
          </a:bodyPr>
          <a:lstStyle/>
          <a:p>
            <a:pPr marL="742950" indent="-742950">
              <a:buFont typeface="+mj-lt"/>
              <a:buAutoNum type="arabicPeriod"/>
            </a:pPr>
            <a:r>
              <a:rPr lang="it-IT" sz="4400" smtClean="0"/>
              <a:t>Content</a:t>
            </a:r>
            <a:endParaRPr lang="it-IT" sz="4400"/>
          </a:p>
        </p:txBody>
      </p:sp>
      <p:sp>
        <p:nvSpPr>
          <p:cNvPr id="4" name="Segnaposto contenuto 2"/>
          <p:cNvSpPr txBox="1">
            <a:spLocks/>
          </p:cNvSpPr>
          <p:nvPr/>
        </p:nvSpPr>
        <p:spPr>
          <a:xfrm>
            <a:off x="685801" y="1695165"/>
            <a:ext cx="10131425" cy="4557560"/>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2800" dirty="0" smtClean="0">
                <a:latin typeface="+mj-lt"/>
              </a:rPr>
              <a:t>Security Challenges in Smart Contract	</a:t>
            </a:r>
          </a:p>
          <a:p>
            <a:pPr lvl="1"/>
            <a:r>
              <a:rPr lang="en-GB" sz="2400" dirty="0" smtClean="0">
                <a:latin typeface="+mj-lt"/>
              </a:rPr>
              <a:t>Dao Attack</a:t>
            </a:r>
          </a:p>
          <a:p>
            <a:pPr lvl="1"/>
            <a:r>
              <a:rPr lang="en-GB" sz="2400" dirty="0" smtClean="0">
                <a:latin typeface="+mj-lt"/>
              </a:rPr>
              <a:t>King of the Ether Throne Attack</a:t>
            </a:r>
          </a:p>
          <a:p>
            <a:pPr lvl="1"/>
            <a:r>
              <a:rPr lang="en-GB" sz="2400" dirty="0" smtClean="0">
                <a:latin typeface="+mj-lt"/>
              </a:rPr>
              <a:t>Multi-Player Game Attack </a:t>
            </a:r>
          </a:p>
          <a:p>
            <a:pPr lvl="1"/>
            <a:r>
              <a:rPr lang="en-GB" sz="2400" dirty="0" err="1" smtClean="0">
                <a:latin typeface="+mj-lt"/>
              </a:rPr>
              <a:t>Rubixi</a:t>
            </a:r>
            <a:r>
              <a:rPr lang="en-GB" sz="2400" dirty="0" smtClean="0">
                <a:latin typeface="+mj-lt"/>
              </a:rPr>
              <a:t> Attack</a:t>
            </a:r>
          </a:p>
          <a:p>
            <a:pPr lvl="1"/>
            <a:r>
              <a:rPr lang="en-GB" sz="2400" dirty="0" smtClean="0">
                <a:latin typeface="+mj-lt"/>
              </a:rPr>
              <a:t>Govern-Mental Attack  </a:t>
            </a:r>
            <a:endParaRPr lang="en-GB" sz="2400" dirty="0">
              <a:latin typeface="+mj-lt"/>
            </a:endParaRPr>
          </a:p>
          <a:p>
            <a:r>
              <a:rPr lang="en-GB" sz="2800" dirty="0" smtClean="0">
                <a:latin typeface="+mj-lt"/>
              </a:rPr>
              <a:t>Questions</a:t>
            </a:r>
          </a:p>
          <a:p>
            <a:r>
              <a:rPr lang="en-GB" sz="2800" dirty="0" smtClean="0">
                <a:latin typeface="+mj-lt"/>
              </a:rPr>
              <a:t>Discussion</a:t>
            </a:r>
          </a:p>
          <a:p>
            <a:endParaRPr lang="en-GB" sz="2800" dirty="0" smtClean="0">
              <a:latin typeface="+mj-lt"/>
            </a:endParaRPr>
          </a:p>
          <a:p>
            <a:endParaRPr lang="en-GB" sz="2800" dirty="0">
              <a:latin typeface="+mj-lt"/>
            </a:endParaRPr>
          </a:p>
        </p:txBody>
      </p:sp>
    </p:spTree>
    <p:extLst>
      <p:ext uri="{BB962C8B-B14F-4D97-AF65-F5344CB8AC3E}">
        <p14:creationId xmlns:p14="http://schemas.microsoft.com/office/powerpoint/2010/main" val="95901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133097" y="198892"/>
            <a:ext cx="12686630" cy="1067385"/>
          </a:xfrm>
        </p:spPr>
        <p:txBody>
          <a:bodyPr>
            <a:normAutofit/>
          </a:bodyPr>
          <a:lstStyle/>
          <a:p>
            <a:r>
              <a:rPr lang="en-GB" sz="2800" smtClean="0"/>
              <a:t>4.2 MOST FAMOUS ATTACKS – Multi Player Games– POSSIBLE SOLUTIONS</a:t>
            </a:r>
            <a:endParaRPr lang="en-GB" sz="280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748147" y="18501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Keeping secrets</a:t>
            </a:r>
          </a:p>
          <a:p>
            <a:pPr lvl="1"/>
            <a:r>
              <a:rPr lang="en-GB" sz="3200" dirty="0" smtClean="0">
                <a:latin typeface="+mj-lt"/>
              </a:rPr>
              <a:t>cryptographic techniques such as Timed-Commitments</a:t>
            </a:r>
          </a:p>
          <a:p>
            <a:pPr lvl="1"/>
            <a:r>
              <a:rPr lang="en-GB" sz="3200" dirty="0" smtClean="0">
                <a:latin typeface="+mj-lt"/>
              </a:rPr>
              <a:t>The next player has to play his move within a set time period, otherwise he will get a penalty</a:t>
            </a:r>
          </a:p>
          <a:p>
            <a:pPr lvl="1"/>
            <a:endParaRPr lang="en-GB" sz="2800" dirty="0" smtClean="0">
              <a:latin typeface="+mj-lt"/>
            </a:endParaRPr>
          </a:p>
          <a:p>
            <a:pPr lvl="1"/>
            <a:endParaRPr lang="en-GB" sz="3200" dirty="0" smtClean="0">
              <a:latin typeface="+mj-lt"/>
            </a:endParaRPr>
          </a:p>
          <a:p>
            <a:pPr lvl="1"/>
            <a:endParaRPr lang="en-GB" sz="3400" dirty="0" smtClean="0">
              <a:latin typeface="+mj-lt"/>
            </a:endParaRPr>
          </a:p>
          <a:p>
            <a:endParaRPr lang="en-GB" sz="3400" dirty="0" smtClean="0">
              <a:latin typeface="+mj-lt"/>
            </a:endParaRPr>
          </a:p>
          <a:p>
            <a:endParaRPr lang="en-GB" sz="3600" dirty="0" smtClean="0">
              <a:latin typeface="+mj-lt"/>
            </a:endParaRPr>
          </a:p>
        </p:txBody>
      </p:sp>
    </p:spTree>
    <p:extLst>
      <p:ext uri="{BB962C8B-B14F-4D97-AF65-F5344CB8AC3E}">
        <p14:creationId xmlns:p14="http://schemas.microsoft.com/office/powerpoint/2010/main" val="134421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a:t>
            </a:r>
            <a:r>
              <a:rPr lang="en-GB" err="1" smtClean="0"/>
              <a:t>RUbixi</a:t>
            </a:r>
            <a:r>
              <a:rPr lang="en-GB" smtClean="0"/>
              <a:t>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Ponzi Scheme, fraudulent investment program </a:t>
            </a:r>
          </a:p>
          <a:p>
            <a:r>
              <a:rPr lang="en-GB" sz="3600" smtClean="0">
                <a:latin typeface="+mj-lt"/>
              </a:rPr>
              <a:t>Participants gain money from newcomers </a:t>
            </a:r>
          </a:p>
          <a:p>
            <a:r>
              <a:rPr lang="en-GB" sz="3600" smtClean="0">
                <a:latin typeface="+mj-lt"/>
              </a:rPr>
              <a:t>Owner collects fees paid to the contract</a:t>
            </a:r>
          </a:p>
          <a:p>
            <a:endParaRPr lang="en-GB" sz="3600">
              <a:latin typeface="+mj-lt"/>
            </a:endParaRPr>
          </a:p>
        </p:txBody>
      </p:sp>
    </p:spTree>
    <p:extLst>
      <p:ext uri="{BB962C8B-B14F-4D97-AF65-F5344CB8AC3E}">
        <p14:creationId xmlns:p14="http://schemas.microsoft.com/office/powerpoint/2010/main" val="76998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9055"/>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a:t>
            </a:r>
            <a:r>
              <a:rPr lang="en-GB" err="1" smtClean="0"/>
              <a:t>RUbixi</a:t>
            </a:r>
            <a:r>
              <a:rPr lang="en-GB" smtClean="0"/>
              <a:t>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Financial</a:t>
            </a:r>
            <a:endParaRPr lang="en-GB" sz="3600">
              <a:latin typeface="+mj-lt"/>
            </a:endParaRPr>
          </a:p>
        </p:txBody>
      </p:sp>
      <p:pic>
        <p:nvPicPr>
          <p:cNvPr id="3" name="Immagine 2"/>
          <p:cNvPicPr>
            <a:picLocks noChangeAspect="1"/>
          </p:cNvPicPr>
          <p:nvPr/>
        </p:nvPicPr>
        <p:blipFill>
          <a:blip r:embed="rId4"/>
          <a:stretch>
            <a:fillRect/>
          </a:stretch>
        </p:blipFill>
        <p:spPr>
          <a:xfrm>
            <a:off x="0" y="2257825"/>
            <a:ext cx="12192000" cy="2360460"/>
          </a:xfrm>
          <a:prstGeom prst="rect">
            <a:avLst/>
          </a:prstGeom>
        </p:spPr>
      </p:pic>
      <p:sp>
        <p:nvSpPr>
          <p:cNvPr id="11" name="Rettangolo arrotondato 10"/>
          <p:cNvSpPr/>
          <p:nvPr/>
        </p:nvSpPr>
        <p:spPr>
          <a:xfrm>
            <a:off x="2770496" y="3181164"/>
            <a:ext cx="3261814" cy="44454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2" name="Rettangolo arrotondato 11"/>
          <p:cNvSpPr/>
          <p:nvPr/>
        </p:nvSpPr>
        <p:spPr>
          <a:xfrm>
            <a:off x="2322395" y="2219040"/>
            <a:ext cx="1430739" cy="53780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pic>
        <p:nvPicPr>
          <p:cNvPr id="2" name="Immagin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9759" y="703257"/>
            <a:ext cx="3359140" cy="3359140"/>
          </a:xfrm>
          <a:prstGeom prst="rect">
            <a:avLst/>
          </a:prstGeom>
        </p:spPr>
      </p:pic>
    </p:spTree>
    <p:extLst>
      <p:ext uri="{BB962C8B-B14F-4D97-AF65-F5344CB8AC3E}">
        <p14:creationId xmlns:p14="http://schemas.microsoft.com/office/powerpoint/2010/main" val="47625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12"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strips(downLeft)">
                                      <p:cBhvr>
                                        <p:cTn id="15" dur="500"/>
                                        <p:tgtEl>
                                          <p:spTgt spid="2"/>
                                        </p:tgtEl>
                                      </p:cBhvr>
                                    </p:animEffect>
                                  </p:childTnLst>
                                </p:cTn>
                              </p:par>
                              <p:par>
                                <p:cTn id="16" presetID="55" presetClass="path" presetSubtype="0" accel="50000" decel="50000" fill="hold" nodeType="withEffect">
                                  <p:stCondLst>
                                    <p:cond delay="0"/>
                                  </p:stCondLst>
                                  <p:childTnLst>
                                    <p:animMotion origin="layout" path="M -1.45833E-6 2.59259E-6 C 0.0086 -0.13681 -0.09765 -0.25556 -0.24036 -0.26343 C -0.3763 -0.27385 -0.5039 -0.18172 -0.5125 -0.04931 C -0.52305 0.07361 -0.43385 0.18773 -0.30625 0.19629 C -0.18932 0.20231 -0.07864 0.12662 -0.07005 0.01227 C -0.06172 -0.0919 -0.1362 -0.19028 -0.2444 -0.19815 C -0.3444 -0.2044 -0.43802 -0.14097 -0.4444 -0.04491 C -0.45078 0.04051 -0.39127 0.12477 -0.30208 0.12847 C -0.22122 0.13472 -0.14453 0.08541 -0.13815 0.00787 C -0.13398 -0.06158 -0.17851 -0.12871 -0.24883 -0.1331 C -0.31042 -0.13681 -0.37213 -0.10047 -0.3763 -0.04074 C -0.38073 0.01041 -0.34883 0.05903 -0.29765 0.06319 C -0.25521 0.06759 -0.21042 0.0449 -0.20846 0.00416 C -0.20403 -0.02847 -0.22122 -0.06343 -0.25299 -0.06783 C -0.27851 -0.06783 -0.30403 -0.05926 -0.30846 -0.03704 C -0.31042 -0.02269 -0.30625 -0.0081 -0.29349 -0.00209 C -0.28711 2.59259E-6 -0.28268 2.59259E-6 -0.2763 -0.00209 " pathEditMode="relative" rAng="0" ptsTypes="AAAAAAAAAAAAAAAAA">
                                      <p:cBhvr>
                                        <p:cTn id="17" dur="2000" fill="hold"/>
                                        <p:tgtEl>
                                          <p:spTgt spid="2"/>
                                        </p:tgtEl>
                                        <p:attrNameLst>
                                          <p:attrName>ppt_x</p:attrName>
                                          <p:attrName>ppt_y</p:attrName>
                                        </p:attrNameLst>
                                      </p:cBhvr>
                                      <p:rCtr x="-25651" y="-34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51211" y="308074"/>
            <a:ext cx="12686630" cy="1067385"/>
          </a:xfrm>
        </p:spPr>
        <p:txBody>
          <a:bodyPr>
            <a:normAutofit/>
          </a:bodyPr>
          <a:lstStyle/>
          <a:p>
            <a:r>
              <a:rPr lang="en-GB" dirty="0" smtClean="0"/>
              <a:t>4.2 MOST FAMOUS ATTACKS – </a:t>
            </a:r>
            <a:r>
              <a:rPr lang="en-GB" dirty="0" err="1" smtClean="0"/>
              <a:t>Rubixi</a:t>
            </a:r>
            <a:r>
              <a:rPr lang="en-GB" dirty="0" smtClean="0"/>
              <a:t>– POSSIBLE SOLUTIONS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748147" y="1434533"/>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Change the constructor’s name </a:t>
            </a:r>
            <a:r>
              <a:rPr lang="en-GB" sz="3600" dirty="0" smtClean="0">
                <a:latin typeface="+mj-lt"/>
                <a:sym typeface="Wingdings"/>
              </a:rPr>
              <a:t></a:t>
            </a:r>
            <a:endParaRPr lang="en-GB" sz="3400" dirty="0" smtClean="0">
              <a:latin typeface="+mj-lt"/>
            </a:endParaRPr>
          </a:p>
          <a:p>
            <a:endParaRPr lang="en-GB" sz="3400" dirty="0" smtClean="0">
              <a:latin typeface="+mj-lt"/>
            </a:endParaRPr>
          </a:p>
          <a:p>
            <a:endParaRPr lang="en-GB" sz="3600" dirty="0" smtClean="0">
              <a:latin typeface="+mj-lt"/>
            </a:endParaRPr>
          </a:p>
        </p:txBody>
      </p:sp>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9167" y="1552294"/>
            <a:ext cx="2933325" cy="3446060"/>
          </a:xfrm>
          <a:prstGeom prst="rect">
            <a:avLst/>
          </a:prstGeom>
        </p:spPr>
      </p:pic>
    </p:spTree>
    <p:extLst>
      <p:ext uri="{BB962C8B-B14F-4D97-AF65-F5344CB8AC3E}">
        <p14:creationId xmlns:p14="http://schemas.microsoft.com/office/powerpoint/2010/main" val="52923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40327" y="1208240"/>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Ponzi Scheme </a:t>
            </a:r>
          </a:p>
          <a:p>
            <a:r>
              <a:rPr lang="en-GB" sz="3600" smtClean="0">
                <a:latin typeface="+mj-lt"/>
              </a:rPr>
              <a:t>To join the scheme, participant must pay a fee</a:t>
            </a:r>
          </a:p>
          <a:p>
            <a:r>
              <a:rPr lang="en-GB" sz="3600" smtClean="0">
                <a:latin typeface="+mj-lt"/>
              </a:rPr>
              <a:t>12 hours</a:t>
            </a:r>
          </a:p>
          <a:p>
            <a:r>
              <a:rPr lang="en-GB" sz="3600" smtClean="0">
                <a:latin typeface="+mj-lt"/>
              </a:rPr>
              <a:t>Two arrays: list of participants and their credit</a:t>
            </a:r>
          </a:p>
          <a:p>
            <a:r>
              <a:rPr lang="en-GB" sz="3600" smtClean="0">
                <a:latin typeface="+mj-lt"/>
              </a:rPr>
              <a:t>After 12 hours:  </a:t>
            </a:r>
          </a:p>
          <a:p>
            <a:endParaRPr lang="en-GB" sz="3600">
              <a:latin typeface="+mj-lt"/>
            </a:endParaRPr>
          </a:p>
        </p:txBody>
      </p:sp>
      <p:pic>
        <p:nvPicPr>
          <p:cNvPr id="11" name="Immagine 10"/>
          <p:cNvPicPr>
            <a:picLocks noChangeAspect="1"/>
          </p:cNvPicPr>
          <p:nvPr/>
        </p:nvPicPr>
        <p:blipFill>
          <a:blip r:embed="rId4"/>
          <a:stretch>
            <a:fillRect/>
          </a:stretch>
        </p:blipFill>
        <p:spPr>
          <a:xfrm>
            <a:off x="1249939" y="5032664"/>
            <a:ext cx="8712200" cy="1168400"/>
          </a:xfrm>
          <a:prstGeom prst="rect">
            <a:avLst/>
          </a:prstGeom>
        </p:spPr>
      </p:pic>
    </p:spTree>
    <p:extLst>
      <p:ext uri="{BB962C8B-B14F-4D97-AF65-F5344CB8AC3E}">
        <p14:creationId xmlns:p14="http://schemas.microsoft.com/office/powerpoint/2010/main" val="1003233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1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2752525"/>
            <a:ext cx="10131425" cy="305764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List grew to long!</a:t>
            </a:r>
          </a:p>
          <a:p>
            <a:r>
              <a:rPr lang="en-GB" sz="3600" smtClean="0">
                <a:latin typeface="+mj-lt"/>
              </a:rPr>
              <a:t>Required gas for cleaning the arrays, exceeds the maximum allowed for a single transaction </a:t>
            </a:r>
            <a:endParaRPr lang="en-GB" sz="3600">
              <a:latin typeface="+mj-lt"/>
            </a:endParaRPr>
          </a:p>
        </p:txBody>
      </p:sp>
      <p:sp>
        <p:nvSpPr>
          <p:cNvPr id="11" name="Rettangolo arrotondato 10"/>
          <p:cNvSpPr/>
          <p:nvPr/>
        </p:nvSpPr>
        <p:spPr>
          <a:xfrm>
            <a:off x="824347" y="1912882"/>
            <a:ext cx="1296538" cy="635616"/>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2" name="Rettangolo arrotondato 11"/>
          <p:cNvSpPr/>
          <p:nvPr/>
        </p:nvSpPr>
        <p:spPr>
          <a:xfrm>
            <a:off x="2459953" y="1909228"/>
            <a:ext cx="1296538" cy="635616"/>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4" name="Rettangolo arrotondato 13"/>
          <p:cNvSpPr/>
          <p:nvPr/>
        </p:nvSpPr>
        <p:spPr>
          <a:xfrm>
            <a:off x="4071471" y="1894764"/>
            <a:ext cx="1296538" cy="635616"/>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5" name="Rettangolo arrotondato 14"/>
          <p:cNvSpPr/>
          <p:nvPr/>
        </p:nvSpPr>
        <p:spPr>
          <a:xfrm>
            <a:off x="5707077" y="1891110"/>
            <a:ext cx="1296538" cy="635616"/>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6" name="Rettangolo arrotondato 15"/>
          <p:cNvSpPr/>
          <p:nvPr/>
        </p:nvSpPr>
        <p:spPr>
          <a:xfrm>
            <a:off x="7369901" y="1891110"/>
            <a:ext cx="1296538" cy="635616"/>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7" name="Rettangolo arrotondato 16"/>
          <p:cNvSpPr/>
          <p:nvPr/>
        </p:nvSpPr>
        <p:spPr>
          <a:xfrm>
            <a:off x="9005507" y="1887456"/>
            <a:ext cx="1296538" cy="635616"/>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 name="CasellaDiTesto 2"/>
          <p:cNvSpPr txBox="1"/>
          <p:nvPr/>
        </p:nvSpPr>
        <p:spPr>
          <a:xfrm>
            <a:off x="10582733" y="1497600"/>
            <a:ext cx="922329" cy="1015663"/>
          </a:xfrm>
          <a:prstGeom prst="rect">
            <a:avLst/>
          </a:prstGeom>
          <a:noFill/>
        </p:spPr>
        <p:txBody>
          <a:bodyPr wrap="square" rtlCol="0">
            <a:spAutoFit/>
          </a:bodyPr>
          <a:lstStyle/>
          <a:p>
            <a:r>
              <a:rPr lang="is-IS" sz="6000" smtClean="0">
                <a:solidFill>
                  <a:srgbClr val="FF0000"/>
                </a:solidFill>
              </a:rPr>
              <a:t>…</a:t>
            </a:r>
            <a:endParaRPr lang="it-IT">
              <a:solidFill>
                <a:srgbClr val="FF0000"/>
              </a:solidFill>
            </a:endParaRPr>
          </a:p>
        </p:txBody>
      </p:sp>
    </p:spTree>
    <p:extLst>
      <p:ext uri="{BB962C8B-B14F-4D97-AF65-F5344CB8AC3E}">
        <p14:creationId xmlns:p14="http://schemas.microsoft.com/office/powerpoint/2010/main" val="211839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dissolv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dissolve">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dissolve">
                                      <p:cBhvr>
                                        <p:cTn id="32" dur="500"/>
                                        <p:tgtEl>
                                          <p:spTgt spid="17"/>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dissolve">
                                      <p:cBhvr>
                                        <p:cTn id="3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4" grpId="0" animBg="1"/>
      <p:bldP spid="15" grpId="0" animBg="1"/>
      <p:bldP spid="16" grpId="0" animBg="1"/>
      <p:bldP spid="17" grpId="0" animBg="1"/>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4" name="Immagine 3"/>
          <p:cNvPicPr>
            <a:picLocks noChangeAspect="1"/>
          </p:cNvPicPr>
          <p:nvPr/>
        </p:nvPicPr>
        <p:blipFill>
          <a:blip r:embed="rId4"/>
          <a:stretch>
            <a:fillRect/>
          </a:stretch>
        </p:blipFill>
        <p:spPr>
          <a:xfrm>
            <a:off x="437520" y="1386671"/>
            <a:ext cx="11316960" cy="5484551"/>
          </a:xfrm>
          <a:prstGeom prst="rect">
            <a:avLst/>
          </a:prstGeom>
        </p:spPr>
      </p:pic>
      <p:sp>
        <p:nvSpPr>
          <p:cNvPr id="18" name="Rettangolo arrotondato 17"/>
          <p:cNvSpPr/>
          <p:nvPr/>
        </p:nvSpPr>
        <p:spPr>
          <a:xfrm>
            <a:off x="1015416" y="5038220"/>
            <a:ext cx="4361802" cy="666544"/>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9" name="Rettangolo arrotondato 18"/>
          <p:cNvSpPr/>
          <p:nvPr/>
        </p:nvSpPr>
        <p:spPr>
          <a:xfrm>
            <a:off x="6326670" y="1593095"/>
            <a:ext cx="3881855" cy="344887"/>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0" name="Rettangolo arrotondato 19"/>
          <p:cNvSpPr/>
          <p:nvPr/>
        </p:nvSpPr>
        <p:spPr>
          <a:xfrm>
            <a:off x="6328944" y="1909268"/>
            <a:ext cx="5285301" cy="902171"/>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1" name="Rettangolo arrotondato 20"/>
          <p:cNvSpPr/>
          <p:nvPr/>
        </p:nvSpPr>
        <p:spPr>
          <a:xfrm>
            <a:off x="6359997" y="2991562"/>
            <a:ext cx="5186009" cy="747925"/>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6" name="Connettore 2 5"/>
          <p:cNvCxnSpPr/>
          <p:nvPr/>
        </p:nvCxnSpPr>
        <p:spPr>
          <a:xfrm flipV="1">
            <a:off x="4612943" y="3274935"/>
            <a:ext cx="4585648" cy="2866558"/>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016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dissolve">
                                      <p:cBhvr>
                                        <p:cTn id="17" dur="5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dissolve">
                                      <p:cBhvr>
                                        <p:cTn id="22"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par>
                                <p:cTn id="23" presetID="9"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6927"/>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dirty="0" smtClean="0"/>
              <a:t>4.2 MOST FAMOUS ATTACKS – Govern-Mental  </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9" name="Immagine 8"/>
          <p:cNvPicPr>
            <a:picLocks noChangeAspect="1"/>
          </p:cNvPicPr>
          <p:nvPr/>
        </p:nvPicPr>
        <p:blipFill>
          <a:blip r:embed="rId4"/>
          <a:stretch>
            <a:fillRect/>
          </a:stretch>
        </p:blipFill>
        <p:spPr>
          <a:xfrm>
            <a:off x="2689659" y="1399894"/>
            <a:ext cx="6563523" cy="2290056"/>
          </a:xfrm>
          <a:prstGeom prst="rect">
            <a:avLst/>
          </a:prstGeom>
        </p:spPr>
      </p:pic>
      <p:pic>
        <p:nvPicPr>
          <p:cNvPr id="13" name="Immagin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138985" y="2142699"/>
            <a:ext cx="701606" cy="1152388"/>
          </a:xfrm>
          <a:prstGeom prst="rect">
            <a:avLst/>
          </a:prstGeom>
        </p:spPr>
      </p:pic>
      <p:pic>
        <p:nvPicPr>
          <p:cNvPr id="14" name="Immagine 13"/>
          <p:cNvPicPr>
            <a:picLocks noChangeAspect="1"/>
          </p:cNvPicPr>
          <p:nvPr/>
        </p:nvPicPr>
        <p:blipFill>
          <a:blip r:embed="rId6"/>
          <a:stretch>
            <a:fillRect/>
          </a:stretch>
        </p:blipFill>
        <p:spPr>
          <a:xfrm>
            <a:off x="0" y="4128947"/>
            <a:ext cx="12192000" cy="2048101"/>
          </a:xfrm>
          <a:prstGeom prst="rect">
            <a:avLst/>
          </a:prstGeom>
        </p:spPr>
      </p:pic>
      <p:sp>
        <p:nvSpPr>
          <p:cNvPr id="22" name="Rettangolo arrotondato 21"/>
          <p:cNvSpPr/>
          <p:nvPr/>
        </p:nvSpPr>
        <p:spPr>
          <a:xfrm>
            <a:off x="5131557" y="4736076"/>
            <a:ext cx="7014950" cy="477370"/>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3" name="Rettangolo arrotondato 22"/>
          <p:cNvSpPr/>
          <p:nvPr/>
        </p:nvSpPr>
        <p:spPr>
          <a:xfrm>
            <a:off x="1066799" y="5120488"/>
            <a:ext cx="7014950" cy="477370"/>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71511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1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dissolv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dissolv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dissolv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olo 1"/>
          <p:cNvSpPr>
            <a:spLocks noGrp="1"/>
          </p:cNvSpPr>
          <p:nvPr>
            <p:ph type="title"/>
          </p:nvPr>
        </p:nvSpPr>
        <p:spPr>
          <a:xfrm>
            <a:off x="51211" y="308074"/>
            <a:ext cx="12686630" cy="1067385"/>
          </a:xfrm>
        </p:spPr>
        <p:txBody>
          <a:bodyPr>
            <a:normAutofit fontScale="90000"/>
          </a:bodyPr>
          <a:lstStyle/>
          <a:p>
            <a:r>
              <a:rPr lang="en-GB" dirty="0" smtClean="0"/>
              <a:t>4.2 MOST FAMOUS ATTACKS – </a:t>
            </a:r>
            <a:r>
              <a:rPr lang="en-GB" dirty="0"/>
              <a:t>Govern-Mental– </a:t>
            </a:r>
            <a:r>
              <a:rPr lang="en-GB" dirty="0" smtClean="0"/>
              <a:t>POSSIBLE SOLUTIONS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824347" y="1683533"/>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400" dirty="0" smtClean="0">
                <a:latin typeface="+mj-lt"/>
              </a:rPr>
              <a:t>Exception disorders</a:t>
            </a:r>
          </a:p>
          <a:p>
            <a:r>
              <a:rPr lang="en-GB" sz="3400" dirty="0" smtClean="0">
                <a:latin typeface="+mj-lt"/>
              </a:rPr>
              <a:t>Immutable bugs</a:t>
            </a:r>
          </a:p>
          <a:p>
            <a:r>
              <a:rPr lang="en-GB" sz="3400" dirty="0" smtClean="0">
                <a:latin typeface="+mj-lt"/>
              </a:rPr>
              <a:t>Stack size limits</a:t>
            </a:r>
          </a:p>
          <a:p>
            <a:endParaRPr lang="en-GB" sz="3400" dirty="0" smtClean="0">
              <a:latin typeface="+mj-lt"/>
            </a:endParaRPr>
          </a:p>
          <a:p>
            <a:endParaRPr lang="en-GB" sz="3400" dirty="0" smtClean="0">
              <a:latin typeface="+mj-lt"/>
            </a:endParaRPr>
          </a:p>
          <a:p>
            <a:endParaRPr lang="en-GB" sz="3600" dirty="0" smtClean="0">
              <a:latin typeface="+mj-lt"/>
            </a:endParaRPr>
          </a:p>
        </p:txBody>
      </p:sp>
    </p:spTree>
    <p:extLst>
      <p:ext uri="{BB962C8B-B14F-4D97-AF65-F5344CB8AC3E}">
        <p14:creationId xmlns:p14="http://schemas.microsoft.com/office/powerpoint/2010/main" val="98731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6927"/>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 - #2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539287" y="1888984"/>
            <a:ext cx="10131425" cy="3057643"/>
          </a:xfrm>
          <a:prstGeom prst="rect">
            <a:avLst/>
          </a:prstGeom>
        </p:spPr>
        <p:txBody>
          <a:bodyPr vert="horz" lIns="91440" tIns="45720" rIns="91440" bIns="45720" rtlCol="0" anchor="ctr">
            <a:normAutofit fontScale="62500" lnSpcReduction="2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Actual Jackpot: 10 ethers</a:t>
            </a:r>
          </a:p>
          <a:p>
            <a:r>
              <a:rPr lang="en-GB" sz="3600" dirty="0" smtClean="0">
                <a:latin typeface="+mj-lt"/>
              </a:rPr>
              <a:t>Alice’s bet: 6 ethers</a:t>
            </a:r>
          </a:p>
          <a:p>
            <a:r>
              <a:rPr lang="en-GB" sz="3600" dirty="0" smtClean="0">
                <a:latin typeface="+mj-lt"/>
              </a:rPr>
              <a:t>Actual Jackpot: 13 ethers</a:t>
            </a:r>
          </a:p>
          <a:p>
            <a:r>
              <a:rPr lang="en-GB" sz="3600" dirty="0" smtClean="0">
                <a:latin typeface="+mj-lt"/>
              </a:rPr>
              <a:t>Bob’s bet: 8 ethers: </a:t>
            </a:r>
          </a:p>
          <a:p>
            <a:r>
              <a:rPr lang="en-GB" sz="3600" dirty="0" smtClean="0">
                <a:latin typeface="+mj-lt"/>
              </a:rPr>
              <a:t>Actual Jackpot: 17 ethers </a:t>
            </a:r>
          </a:p>
          <a:p>
            <a:r>
              <a:rPr lang="en-GB" sz="3600" dirty="0" smtClean="0">
                <a:latin typeface="+mj-lt"/>
              </a:rPr>
              <a:t>Attacker does not include in blocks the transactions in order to be the last player</a:t>
            </a:r>
          </a:p>
          <a:p>
            <a:r>
              <a:rPr lang="en-GB" sz="3600" dirty="0" smtClean="0">
                <a:latin typeface="+mj-lt"/>
              </a:rPr>
              <a:t>Attacker’s bet: 10 ethers</a:t>
            </a:r>
          </a:p>
        </p:txBody>
      </p:sp>
      <p:grpSp>
        <p:nvGrpSpPr>
          <p:cNvPr id="4" name="Gruppo 3"/>
          <p:cNvGrpSpPr/>
          <p:nvPr/>
        </p:nvGrpSpPr>
        <p:grpSpPr>
          <a:xfrm>
            <a:off x="5170203" y="1539171"/>
            <a:ext cx="6327483" cy="1779626"/>
            <a:chOff x="666750" y="2187392"/>
            <a:chExt cx="10005002" cy="2714808"/>
          </a:xfrm>
        </p:grpSpPr>
        <p:pic>
          <p:nvPicPr>
            <p:cNvPr id="2" name="Immagine 1"/>
            <p:cNvPicPr>
              <a:picLocks noChangeAspect="1"/>
            </p:cNvPicPr>
            <p:nvPr/>
          </p:nvPicPr>
          <p:blipFill>
            <a:blip r:embed="rId4"/>
            <a:stretch>
              <a:fillRect/>
            </a:stretch>
          </p:blipFill>
          <p:spPr>
            <a:xfrm>
              <a:off x="666750" y="2187392"/>
              <a:ext cx="10005002" cy="2714808"/>
            </a:xfrm>
            <a:prstGeom prst="rect">
              <a:avLst/>
            </a:prstGeom>
          </p:spPr>
        </p:pic>
        <p:sp>
          <p:nvSpPr>
            <p:cNvPr id="3" name="Rettangolo 2"/>
            <p:cNvSpPr/>
            <p:nvPr/>
          </p:nvSpPr>
          <p:spPr>
            <a:xfrm>
              <a:off x="9144000" y="2187392"/>
              <a:ext cx="1160060" cy="5285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Tree>
    <p:extLst>
      <p:ext uri="{BB962C8B-B14F-4D97-AF65-F5344CB8AC3E}">
        <p14:creationId xmlns:p14="http://schemas.microsoft.com/office/powerpoint/2010/main" val="1921252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3">
            <a:alphaModFix amt="10000"/>
            <a:extLst>
              <a:ext uri="{28A0092B-C50C-407E-A947-70E740481C1C}">
                <a14:useLocalDpi xmlns:a14="http://schemas.microsoft.com/office/drawing/2010/main"/>
              </a:ext>
            </a:extLst>
          </a:blip>
          <a:stretch>
            <a:fillRect/>
          </a:stretch>
        </p:blipFill>
        <p:spPr>
          <a:xfrm>
            <a:off x="0" y="0"/>
            <a:ext cx="12192000" cy="6858000"/>
          </a:xfrm>
          <a:prstGeom prst="rect">
            <a:avLst/>
          </a:prstGeom>
          <a:ln>
            <a:noFill/>
          </a:ln>
          <a:effectLst>
            <a:outerShdw blurRad="292100" dist="139700" dir="2700000" algn="tl" rotWithShape="0">
              <a:srgbClr val="333333">
                <a:alpha val="65000"/>
              </a:srgbClr>
            </a:outerShdw>
          </a:effectLst>
        </p:spPr>
      </p:pic>
      <p:sp>
        <p:nvSpPr>
          <p:cNvPr id="2" name="Titolo 1"/>
          <p:cNvSpPr>
            <a:spLocks noGrp="1"/>
          </p:cNvSpPr>
          <p:nvPr>
            <p:ph type="title"/>
          </p:nvPr>
        </p:nvSpPr>
        <p:spPr>
          <a:xfrm>
            <a:off x="235527" y="332509"/>
            <a:ext cx="11180186" cy="1067385"/>
          </a:xfrm>
        </p:spPr>
        <p:txBody>
          <a:bodyPr>
            <a:normAutofit fontScale="90000"/>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2.1	</a:t>
            </a:r>
            <a:r>
              <a:rPr lang="en-GB" sz="4000" smtClean="0"/>
              <a:t>What is a </a:t>
            </a:r>
            <a:r>
              <a:rPr lang="en-GB" sz="4000" err="1" smtClean="0"/>
              <a:t>blockchain</a:t>
            </a:r>
            <a:r>
              <a:rPr lang="en-GB" sz="4000" smtClean="0"/>
              <a:t> AND HOW DOES IT WORK?</a:t>
            </a:r>
            <a:endParaRPr lang="en-GB" sz="4000"/>
          </a:p>
        </p:txBody>
      </p:sp>
      <p:sp>
        <p:nvSpPr>
          <p:cNvPr id="5" name="Segnaposto contenuto 2"/>
          <p:cNvSpPr>
            <a:spLocks noGrp="1"/>
          </p:cNvSpPr>
          <p:nvPr>
            <p:ph idx="1"/>
          </p:nvPr>
        </p:nvSpPr>
        <p:spPr>
          <a:xfrm>
            <a:off x="630382" y="866201"/>
            <a:ext cx="10131425" cy="4557560"/>
          </a:xfrm>
        </p:spPr>
        <p:txBody>
          <a:bodyPr>
            <a:normAutofit/>
          </a:bodyPr>
          <a:lstStyle/>
          <a:p>
            <a:r>
              <a:rPr lang="en-GB" sz="4000" smtClean="0">
                <a:latin typeface="+mj-lt"/>
              </a:rPr>
              <a:t>Distributed Database</a:t>
            </a:r>
          </a:p>
          <a:p>
            <a:r>
              <a:rPr lang="en-GB" sz="4000" smtClean="0">
                <a:latin typeface="+mj-lt"/>
              </a:rPr>
              <a:t>Public digital ledger</a:t>
            </a:r>
          </a:p>
          <a:p>
            <a:r>
              <a:rPr lang="en-GB" sz="4000" smtClean="0">
                <a:latin typeface="+mj-lt"/>
              </a:rPr>
              <a:t>Source of Trust</a:t>
            </a:r>
          </a:p>
          <a:p>
            <a:endParaRPr lang="en-GB" sz="4000">
              <a:latin typeface="+mj-lt"/>
            </a:endParaRPr>
          </a:p>
        </p:txBody>
      </p:sp>
    </p:spTree>
    <p:extLst>
      <p:ext uri="{BB962C8B-B14F-4D97-AF65-F5344CB8AC3E}">
        <p14:creationId xmlns:p14="http://schemas.microsoft.com/office/powerpoint/2010/main" val="299420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51211" y="308074"/>
            <a:ext cx="12686630" cy="1067385"/>
          </a:xfrm>
        </p:spPr>
        <p:txBody>
          <a:bodyPr>
            <a:normAutofit fontScale="90000"/>
          </a:bodyPr>
          <a:lstStyle/>
          <a:p>
            <a:r>
              <a:rPr lang="en-GB" dirty="0"/>
              <a:t>4.2 MOST FAMOUS ATTACKS – Govern-Mental– POSSIBLE SOLUTIONS</a:t>
            </a:r>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824347" y="1683533"/>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400" dirty="0" smtClean="0">
                <a:latin typeface="+mj-lt"/>
              </a:rPr>
              <a:t>Exception disorders</a:t>
            </a:r>
          </a:p>
          <a:p>
            <a:r>
              <a:rPr lang="en-GB" sz="3400" dirty="0" smtClean="0">
                <a:latin typeface="+mj-lt"/>
              </a:rPr>
              <a:t>Immutable bugs</a:t>
            </a:r>
          </a:p>
          <a:p>
            <a:r>
              <a:rPr lang="en-GB" sz="3400" dirty="0" smtClean="0">
                <a:latin typeface="+mj-lt"/>
              </a:rPr>
              <a:t>Stack size limits</a:t>
            </a:r>
          </a:p>
          <a:p>
            <a:endParaRPr lang="en-GB" sz="3400" dirty="0" smtClean="0">
              <a:latin typeface="+mj-lt"/>
            </a:endParaRPr>
          </a:p>
          <a:p>
            <a:endParaRPr lang="en-GB" sz="3400" dirty="0" smtClean="0">
              <a:latin typeface="+mj-lt"/>
            </a:endParaRPr>
          </a:p>
          <a:p>
            <a:endParaRPr lang="en-GB" sz="3600" dirty="0" smtClean="0">
              <a:latin typeface="+mj-lt"/>
            </a:endParaRPr>
          </a:p>
        </p:txBody>
      </p:sp>
    </p:spTree>
    <p:extLst>
      <p:ext uri="{BB962C8B-B14F-4D97-AF65-F5344CB8AC3E}">
        <p14:creationId xmlns:p14="http://schemas.microsoft.com/office/powerpoint/2010/main" val="668753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a:t>
            </a:r>
            <a:r>
              <a:rPr lang="en-GB"/>
              <a:t>Govern-Mental - </a:t>
            </a:r>
            <a:r>
              <a:rPr lang="en-GB" smtClean="0"/>
              <a:t>#3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697766"/>
            <a:ext cx="10131425" cy="4409687"/>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The miner alters the timestamps</a:t>
            </a:r>
          </a:p>
          <a:p>
            <a:r>
              <a:rPr lang="en-GB" sz="3600" dirty="0" smtClean="0">
                <a:latin typeface="+mj-lt"/>
              </a:rPr>
              <a:t>She manages to publish the new block with the delayed timestamp</a:t>
            </a:r>
          </a:p>
          <a:p>
            <a:r>
              <a:rPr lang="en-GB" sz="3600" dirty="0" smtClean="0">
                <a:latin typeface="+mj-lt"/>
              </a:rPr>
              <a:t>She will be the last player and win the jackpot</a:t>
            </a:r>
            <a:endParaRPr lang="en-GB" sz="3600" dirty="0">
              <a:latin typeface="+mj-lt"/>
            </a:endParaRPr>
          </a:p>
        </p:txBody>
      </p:sp>
    </p:spTree>
    <p:extLst>
      <p:ext uri="{BB962C8B-B14F-4D97-AF65-F5344CB8AC3E}">
        <p14:creationId xmlns:p14="http://schemas.microsoft.com/office/powerpoint/2010/main" val="2599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51211" y="308074"/>
            <a:ext cx="12686630" cy="1067385"/>
          </a:xfrm>
        </p:spPr>
        <p:txBody>
          <a:bodyPr>
            <a:normAutofit fontScale="90000"/>
          </a:bodyPr>
          <a:lstStyle/>
          <a:p>
            <a:r>
              <a:rPr lang="en-GB" dirty="0"/>
              <a:t>4.2 MOST FAMOUS ATTACKS – Govern-Mental– POSSIBLE SOLUTIONS</a:t>
            </a:r>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824347" y="1683533"/>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400" dirty="0" smtClean="0">
                <a:latin typeface="+mj-lt"/>
              </a:rPr>
              <a:t>Exception disorders</a:t>
            </a:r>
          </a:p>
          <a:p>
            <a:r>
              <a:rPr lang="en-GB" sz="3400" dirty="0" smtClean="0">
                <a:latin typeface="+mj-lt"/>
              </a:rPr>
              <a:t>Immutable bugs</a:t>
            </a:r>
          </a:p>
          <a:p>
            <a:r>
              <a:rPr lang="en-GB" sz="3400" dirty="0" smtClean="0">
                <a:latin typeface="+mj-lt"/>
              </a:rPr>
              <a:t>Stack size limits</a:t>
            </a:r>
          </a:p>
          <a:p>
            <a:endParaRPr lang="en-GB" sz="3400" dirty="0" smtClean="0">
              <a:latin typeface="+mj-lt"/>
            </a:endParaRPr>
          </a:p>
          <a:p>
            <a:endParaRPr lang="en-GB" sz="3400" dirty="0" smtClean="0">
              <a:latin typeface="+mj-lt"/>
            </a:endParaRPr>
          </a:p>
          <a:p>
            <a:endParaRPr lang="en-GB" sz="3600" dirty="0" smtClean="0">
              <a:latin typeface="+mj-lt"/>
            </a:endParaRPr>
          </a:p>
        </p:txBody>
      </p:sp>
    </p:spTree>
    <p:extLst>
      <p:ext uri="{BB962C8B-B14F-4D97-AF65-F5344CB8AC3E}">
        <p14:creationId xmlns:p14="http://schemas.microsoft.com/office/powerpoint/2010/main" val="184070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5.1 OPEN Challenges in Smart Contract</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824346" y="933164"/>
            <a:ext cx="10031748" cy="562696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No guarantee of transaction execution</a:t>
            </a:r>
          </a:p>
          <a:p>
            <a:pPr lvl="1"/>
            <a:r>
              <a:rPr lang="en-GB" sz="3400" dirty="0" smtClean="0">
                <a:latin typeface="+mj-lt"/>
              </a:rPr>
              <a:t>E.g. </a:t>
            </a:r>
            <a:r>
              <a:rPr lang="en-GB" sz="3400" dirty="0" err="1" smtClean="0">
                <a:latin typeface="+mj-lt"/>
              </a:rPr>
              <a:t>KoTE</a:t>
            </a:r>
            <a:endParaRPr lang="en-GB" sz="3400" dirty="0" smtClean="0">
              <a:latin typeface="+mj-lt"/>
            </a:endParaRPr>
          </a:p>
          <a:p>
            <a:r>
              <a:rPr lang="en-GB" sz="3600" dirty="0" smtClean="0">
                <a:latin typeface="+mj-lt"/>
              </a:rPr>
              <a:t>Turing-complete smart contracts are slow</a:t>
            </a:r>
          </a:p>
          <a:p>
            <a:r>
              <a:rPr lang="en-GB" sz="3600" dirty="0" smtClean="0">
                <a:latin typeface="+mj-lt"/>
              </a:rPr>
              <a:t>Scaling is a moon-shot </a:t>
            </a:r>
          </a:p>
          <a:p>
            <a:r>
              <a:rPr lang="en-GB" sz="3600" dirty="0" smtClean="0">
                <a:latin typeface="+mj-lt"/>
              </a:rPr>
              <a:t>Oracles break the trust model</a:t>
            </a:r>
          </a:p>
          <a:p>
            <a:r>
              <a:rPr lang="en-GB" sz="3600" dirty="0" smtClean="0">
                <a:latin typeface="+mj-lt"/>
              </a:rPr>
              <a:t>Public </a:t>
            </a:r>
            <a:r>
              <a:rPr lang="en-GB" sz="3600" dirty="0" err="1" smtClean="0">
                <a:latin typeface="+mj-lt"/>
              </a:rPr>
              <a:t>Blockchain</a:t>
            </a:r>
            <a:r>
              <a:rPr lang="en-GB" sz="3600" dirty="0" smtClean="0">
                <a:latin typeface="+mj-lt"/>
              </a:rPr>
              <a:t> struggle to stay decentralized   </a:t>
            </a:r>
            <a:endParaRPr lang="en-GB" sz="3200" dirty="0" smtClean="0">
              <a:latin typeface="+mj-lt"/>
            </a:endParaRPr>
          </a:p>
          <a:p>
            <a:pPr marL="457200" lvl="1" indent="0">
              <a:buNone/>
            </a:pPr>
            <a:endParaRPr lang="en-GB" sz="3600" dirty="0">
              <a:latin typeface="+mj-lt"/>
            </a:endParaRPr>
          </a:p>
        </p:txBody>
      </p:sp>
    </p:spTree>
    <p:extLst>
      <p:ext uri="{BB962C8B-B14F-4D97-AF65-F5344CB8AC3E}">
        <p14:creationId xmlns:p14="http://schemas.microsoft.com/office/powerpoint/2010/main" val="1354891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5.1 </a:t>
            </a:r>
            <a:r>
              <a:rPr lang="en-GB" dirty="0" err="1" smtClean="0"/>
              <a:t>EtherEum</a:t>
            </a:r>
            <a:r>
              <a:rPr lang="en-GB" dirty="0" smtClean="0"/>
              <a:t> Challenges in Smart Contract</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824346" y="933164"/>
            <a:ext cx="10031748" cy="562696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Improve Solidity</a:t>
            </a:r>
          </a:p>
          <a:p>
            <a:r>
              <a:rPr lang="en-GB" sz="3600" dirty="0" smtClean="0">
                <a:latin typeface="+mj-lt"/>
              </a:rPr>
              <a:t>Documentation is divided across the network and not easily accessible </a:t>
            </a:r>
          </a:p>
          <a:p>
            <a:r>
              <a:rPr lang="en-GB" sz="3600" dirty="0" smtClean="0">
                <a:latin typeface="+mj-lt"/>
              </a:rPr>
              <a:t>Trust is a must</a:t>
            </a:r>
          </a:p>
          <a:p>
            <a:endParaRPr lang="en-GB" sz="3600" dirty="0">
              <a:latin typeface="+mj-lt"/>
            </a:endParaRPr>
          </a:p>
        </p:txBody>
      </p:sp>
    </p:spTree>
    <p:extLst>
      <p:ext uri="{BB962C8B-B14F-4D97-AF65-F5344CB8AC3E}">
        <p14:creationId xmlns:p14="http://schemas.microsoft.com/office/powerpoint/2010/main" val="206623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Questions?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9535" y="439916"/>
            <a:ext cx="5576248" cy="5576248"/>
          </a:xfrm>
          <a:prstGeom prst="rect">
            <a:avLst/>
          </a:prstGeom>
        </p:spPr>
      </p:pic>
    </p:spTree>
    <p:extLst>
      <p:ext uri="{BB962C8B-B14F-4D97-AF65-F5344CB8AC3E}">
        <p14:creationId xmlns:p14="http://schemas.microsoft.com/office/powerpoint/2010/main" val="273231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387926" y="2832331"/>
            <a:ext cx="11065128" cy="4557560"/>
          </a:xfrm>
        </p:spPr>
        <p:txBody>
          <a:bodyPr>
            <a:normAutofit/>
          </a:bodyPr>
          <a:lstStyle/>
          <a:p>
            <a:r>
              <a:rPr lang="en-GB" sz="3200" dirty="0" smtClean="0">
                <a:latin typeface="+mj-lt"/>
              </a:rPr>
              <a:t>Are Smart Contracts a really good solution ?</a:t>
            </a:r>
          </a:p>
          <a:p>
            <a:r>
              <a:rPr lang="en-GB" sz="3200" dirty="0" smtClean="0">
                <a:latin typeface="+mj-lt"/>
              </a:rPr>
              <a:t>Can they completely replace traditional contracts?</a:t>
            </a:r>
          </a:p>
          <a:p>
            <a:r>
              <a:rPr lang="en-GB" sz="3200" dirty="0" smtClean="0">
                <a:latin typeface="+mj-lt"/>
              </a:rPr>
              <a:t>Are there agreements that cannot be completely automatized, i.e. for which you cannot use a Smart Contract? </a:t>
            </a:r>
          </a:p>
          <a:p>
            <a:r>
              <a:rPr lang="en-GB" sz="3200" dirty="0" smtClean="0">
                <a:latin typeface="+mj-lt"/>
              </a:rPr>
              <a:t>Does the delay imply always a problem? </a:t>
            </a:r>
            <a:endParaRPr lang="en-GB" sz="30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Discussion – Smart contract Usability</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824347" y="135598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400" dirty="0" smtClean="0">
              <a:latin typeface="+mj-lt"/>
            </a:endParaRPr>
          </a:p>
          <a:p>
            <a:endParaRPr lang="en-GB" sz="3400" dirty="0" smtClean="0">
              <a:latin typeface="+mj-lt"/>
            </a:endParaRPr>
          </a:p>
          <a:p>
            <a:endParaRPr lang="en-GB" sz="3600" dirty="0" smtClean="0">
              <a:latin typeface="+mj-lt"/>
            </a:endParaRPr>
          </a:p>
        </p:txBody>
      </p:sp>
      <p:sp>
        <p:nvSpPr>
          <p:cNvPr id="12" name="CasellaDiTesto 11"/>
          <p:cNvSpPr txBox="1"/>
          <p:nvPr/>
        </p:nvSpPr>
        <p:spPr>
          <a:xfrm>
            <a:off x="1392072" y="2661313"/>
            <a:ext cx="184731" cy="369332"/>
          </a:xfrm>
          <a:prstGeom prst="rect">
            <a:avLst/>
          </a:prstGeom>
          <a:noFill/>
        </p:spPr>
        <p:txBody>
          <a:bodyPr wrap="none" rtlCol="0">
            <a:spAutoFit/>
          </a:bodyPr>
          <a:lstStyle/>
          <a:p>
            <a:endParaRPr lang="it-IT" dirty="0"/>
          </a:p>
        </p:txBody>
      </p:sp>
    </p:spTree>
    <p:extLst>
      <p:ext uri="{BB962C8B-B14F-4D97-AF65-F5344CB8AC3E}">
        <p14:creationId xmlns:p14="http://schemas.microsoft.com/office/powerpoint/2010/main" val="189857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387926" y="2452840"/>
            <a:ext cx="11065128" cy="4557560"/>
          </a:xfrm>
        </p:spPr>
        <p:txBody>
          <a:bodyPr>
            <a:normAutofit/>
          </a:body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Discussion – Smart contract Security</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824347" y="135598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400" dirty="0" smtClean="0">
              <a:latin typeface="+mj-lt"/>
            </a:endParaRPr>
          </a:p>
          <a:p>
            <a:endParaRPr lang="en-GB" sz="3400" dirty="0" smtClean="0">
              <a:latin typeface="+mj-lt"/>
            </a:endParaRPr>
          </a:p>
          <a:p>
            <a:endParaRPr lang="en-GB" sz="3600" dirty="0" smtClean="0">
              <a:latin typeface="+mj-lt"/>
            </a:endParaRPr>
          </a:p>
        </p:txBody>
      </p:sp>
      <p:sp>
        <p:nvSpPr>
          <p:cNvPr id="12" name="CasellaDiTesto 11"/>
          <p:cNvSpPr txBox="1"/>
          <p:nvPr/>
        </p:nvSpPr>
        <p:spPr>
          <a:xfrm>
            <a:off x="1392072" y="2661313"/>
            <a:ext cx="184731" cy="369332"/>
          </a:xfrm>
          <a:prstGeom prst="rect">
            <a:avLst/>
          </a:prstGeom>
          <a:noFill/>
        </p:spPr>
        <p:txBody>
          <a:bodyPr wrap="none" rtlCol="0">
            <a:spAutoFit/>
          </a:bodyPr>
          <a:lstStyle/>
          <a:p>
            <a:endParaRPr lang="it-IT" dirty="0"/>
          </a:p>
        </p:txBody>
      </p:sp>
      <p:sp>
        <p:nvSpPr>
          <p:cNvPr id="9" name="Segnaposto contenuto 2"/>
          <p:cNvSpPr txBox="1">
            <a:spLocks/>
          </p:cNvSpPr>
          <p:nvPr/>
        </p:nvSpPr>
        <p:spPr>
          <a:xfrm>
            <a:off x="540326" y="2605240"/>
            <a:ext cx="11065128"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200" dirty="0" smtClean="0">
                <a:latin typeface="+mj-lt"/>
              </a:rPr>
              <a:t>Would you be willing to rely on a Smart Contract?</a:t>
            </a:r>
          </a:p>
          <a:p>
            <a:r>
              <a:rPr lang="en-GB" sz="3200" dirty="0" smtClean="0">
                <a:latin typeface="+mj-lt"/>
              </a:rPr>
              <a:t>If yes, in which cases would you prefer Smart Contracts over traditional ones? </a:t>
            </a: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Tree>
    <p:extLst>
      <p:ext uri="{BB962C8B-B14F-4D97-AF65-F5344CB8AC3E}">
        <p14:creationId xmlns:p14="http://schemas.microsoft.com/office/powerpoint/2010/main" val="2074620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387926" y="2452840"/>
            <a:ext cx="11065128" cy="4557560"/>
          </a:xfrm>
        </p:spPr>
        <p:txBody>
          <a:bodyPr>
            <a:normAutofit/>
          </a:body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Discussion – Automobile Example</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824347" y="135598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400" dirty="0" smtClean="0">
              <a:latin typeface="+mj-lt"/>
            </a:endParaRPr>
          </a:p>
          <a:p>
            <a:endParaRPr lang="en-GB" sz="3400" dirty="0" smtClean="0">
              <a:latin typeface="+mj-lt"/>
            </a:endParaRPr>
          </a:p>
          <a:p>
            <a:endParaRPr lang="en-GB" sz="3600" dirty="0" smtClean="0">
              <a:latin typeface="+mj-lt"/>
            </a:endParaRPr>
          </a:p>
        </p:txBody>
      </p:sp>
      <p:sp>
        <p:nvSpPr>
          <p:cNvPr id="12" name="CasellaDiTesto 11"/>
          <p:cNvSpPr txBox="1"/>
          <p:nvPr/>
        </p:nvSpPr>
        <p:spPr>
          <a:xfrm>
            <a:off x="1392072" y="2661313"/>
            <a:ext cx="184731" cy="369332"/>
          </a:xfrm>
          <a:prstGeom prst="rect">
            <a:avLst/>
          </a:prstGeom>
          <a:noFill/>
        </p:spPr>
        <p:txBody>
          <a:bodyPr wrap="none" rtlCol="0">
            <a:spAutoFit/>
          </a:bodyPr>
          <a:lstStyle/>
          <a:p>
            <a:endParaRPr lang="it-IT" dirty="0"/>
          </a:p>
        </p:txBody>
      </p:sp>
      <p:sp>
        <p:nvSpPr>
          <p:cNvPr id="9" name="Segnaposto contenuto 2"/>
          <p:cNvSpPr txBox="1">
            <a:spLocks/>
          </p:cNvSpPr>
          <p:nvPr/>
        </p:nvSpPr>
        <p:spPr>
          <a:xfrm>
            <a:off x="540326" y="2605240"/>
            <a:ext cx="11065128"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87926" y="2423372"/>
            <a:ext cx="2994446" cy="1886141"/>
          </a:xfrm>
          <a:prstGeom prst="rect">
            <a:avLst/>
          </a:prstGeom>
        </p:spPr>
      </p:pic>
      <p:sp>
        <p:nvSpPr>
          <p:cNvPr id="3" name="CasellaDiTesto 2"/>
          <p:cNvSpPr txBox="1"/>
          <p:nvPr/>
        </p:nvSpPr>
        <p:spPr>
          <a:xfrm>
            <a:off x="4026090" y="3684896"/>
            <a:ext cx="184731" cy="369332"/>
          </a:xfrm>
          <a:prstGeom prst="rect">
            <a:avLst/>
          </a:prstGeom>
          <a:noFill/>
        </p:spPr>
        <p:txBody>
          <a:bodyPr wrap="none" rtlCol="0">
            <a:spAutoFit/>
          </a:bodyPr>
          <a:lstStyle/>
          <a:p>
            <a:endParaRPr lang="it-IT"/>
          </a:p>
        </p:txBody>
      </p:sp>
      <p:sp>
        <p:nvSpPr>
          <p:cNvPr id="10" name="Segnaposto contenuto 2"/>
          <p:cNvSpPr txBox="1">
            <a:spLocks/>
          </p:cNvSpPr>
          <p:nvPr/>
        </p:nvSpPr>
        <p:spPr>
          <a:xfrm>
            <a:off x="692726" y="2256533"/>
            <a:ext cx="11065128"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200" dirty="0" smtClean="0">
                <a:latin typeface="+mj-lt"/>
              </a:rPr>
              <a:t>A Family leases a car with a company</a:t>
            </a:r>
          </a:p>
          <a:p>
            <a:r>
              <a:rPr lang="en-GB" sz="3200" dirty="0" smtClean="0">
                <a:latin typeface="+mj-lt"/>
              </a:rPr>
              <a:t>The company stipulates a Smart Contract with the Family in order to automate the leasing process </a:t>
            </a:r>
          </a:p>
          <a:p>
            <a:r>
              <a:rPr lang="en-GB" sz="3200" dirty="0" smtClean="0">
                <a:latin typeface="+mj-lt"/>
              </a:rPr>
              <a:t>The following conditions are given: </a:t>
            </a:r>
          </a:p>
          <a:p>
            <a:pPr lvl="1"/>
            <a:r>
              <a:rPr lang="en-GB" sz="3000" dirty="0" smtClean="0">
                <a:latin typeface="+mj-lt"/>
              </a:rPr>
              <a:t>The engine and the main components of the car are controlled by the smart contract </a:t>
            </a:r>
          </a:p>
          <a:p>
            <a:pPr lvl="1"/>
            <a:r>
              <a:rPr lang="en-GB" sz="3000" dirty="0" smtClean="0">
                <a:latin typeface="+mj-lt"/>
              </a:rPr>
              <a:t>The family has to pay the leasing fee at end of each month</a:t>
            </a:r>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Tree>
    <p:extLst>
      <p:ext uri="{BB962C8B-B14F-4D97-AF65-F5344CB8AC3E}">
        <p14:creationId xmlns:p14="http://schemas.microsoft.com/office/powerpoint/2010/main" val="93882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2.70833E-6 0.00162 C 0.0151 0.00648 -0.00313 0.00116 0.03047 0.00533 C 0.03476 0.00579 0.03424 0.00764 0.03815 0.0088 C 0.04205 0.00996 0.05221 0.01158 0.0556 0.01227 C 0.05677 0.01273 0.05781 0.01412 0.05898 0.01412 C 0.08047 0.01412 0.10195 0.0132 0.12343 0.01227 C 0.12461 0.01227 0.12565 0.01065 0.12669 0.01042 C 0.14857 0.00926 0.17044 0.00926 0.19232 0.0088 C 0.20026 0.00648 0.19817 0.00764 0.20651 0.00347 C 0.20872 0.00255 0.2108 0.00093 0.21315 -2.22222E-6 C 0.21562 -0.00092 0.21823 -0.00069 0.2207 -0.00185 C 0.24661 -0.01157 0.22656 -0.00694 0.24479 -0.01041 C 0.24687 -0.0118 0.24909 -0.01319 0.25143 -0.01389 C 0.2539 -0.01504 0.25651 -0.01504 0.25898 -0.01574 C 0.2608 -0.0162 0.26276 -0.0169 0.26445 -0.01736 C 0.26523 -0.01759 0.28151 -0.02153 0.2875 -0.02453 C 0.29062 -0.02616 0.29414 -0.02754 0.29726 -0.02963 C 0.29922 -0.03102 0.30091 -0.03333 0.30273 -0.03472 C 0.30521 -0.0368 0.30794 -0.03773 0.31041 -0.04004 C 0.3164 -0.0456 0.32161 -0.05324 0.32799 -0.05741 C 0.35182 -0.07384 0.32226 -0.05278 0.34101 -0.06782 C 0.34388 -0.07014 0.34817 -0.07176 0.35091 -0.075 C 0.35208 -0.07639 0.35273 -0.07893 0.35416 -0.08009 C 0.35625 -0.08171 0.35859 -0.08217 0.3608 -0.08356 C 0.3625 -0.08472 0.36432 -0.08611 0.36614 -0.08703 C 0.36836 -0.08819 0.37083 -0.08842 0.37278 -0.09051 C 0.37383 -0.09166 0.37474 -0.09305 0.37604 -0.09398 C 0.37916 -0.09606 0.38268 -0.09722 0.3858 -0.0993 C 0.38776 -0.10046 0.38945 -0.10162 0.39127 -0.10254 C 0.39245 -0.10347 0.39362 -0.1037 0.39466 -0.1044 C 0.3957 -0.10555 0.39674 -0.10694 0.39791 -0.10787 C 0.40143 -0.11088 0.40508 -0.11412 0.40885 -0.11666 C 0.41067 -0.11782 0.41237 -0.11898 0.41432 -0.12014 C 0.41536 -0.1206 0.41653 -0.12106 0.41758 -0.12199 C 0.42057 -0.12384 0.42317 -0.12708 0.4263 -0.1287 C 0.42747 -0.1294 0.42851 -0.13009 0.42955 -0.13055 C 0.43333 -0.13287 0.43685 -0.13541 0.44049 -0.1375 C 0.44166 -0.13819 0.44271 -0.13889 0.44388 -0.13935 C 0.4513 -0.1419 0.45482 -0.1412 0.46354 -0.14282 C 0.47513 -0.14491 0.47578 -0.14514 0.48424 -0.14791 C 0.48685 -0.14953 0.48919 -0.15208 0.49192 -0.15324 C 0.4944 -0.15416 0.497 -0.15416 0.49948 -0.15486 C 0.50755 -0.15741 0.51159 -0.15903 0.51927 -0.16366 C 0.52682 -0.16828 0.52799 -0.17014 0.53567 -0.17569 C 0.53893 -0.17824 0.54232 -0.18009 0.54544 -0.18287 C 0.55 -0.18657 0.55455 -0.19004 0.55872 -0.19491 C 0.56002 -0.19653 0.56133 -0.19884 0.56302 -0.20023 C 0.56679 -0.20347 0.5694 -0.20301 0.57278 -0.20717 C 0.57409 -0.20856 0.57487 -0.21088 0.57604 -0.2125 C 0.5789 -0.21528 0.58255 -0.21574 0.58489 -0.21921 C 0.58593 -0.22106 0.58698 -0.22291 0.58815 -0.22453 C 0.59726 -0.2368 0.58515 -0.21805 0.59466 -0.23333 C 0.59544 -0.23541 0.59583 -0.23819 0.59687 -0.24004 C 0.59883 -0.24398 0.60182 -0.24653 0.60338 -0.25069 C 0.60416 -0.25231 0.60455 -0.25463 0.6056 -0.25602 C 0.60833 -0.25879 0.61172 -0.25995 0.61432 -0.26273 C 0.62044 -0.26921 0.61471 -0.26366 0.62317 -0.26967 C 0.62526 -0.27129 0.62734 -0.27361 0.62968 -0.275 C 0.6332 -0.27731 0.63698 -0.27847 0.64062 -0.28032 C 0.64609 -0.2831 0.65143 -0.28703 0.65703 -0.28889 C 0.66393 -0.2912 0.66067 -0.29004 0.66692 -0.29236 C 0.67018 -0.30046 0.66914 -0.2956 0.66914 -0.30787 " pathEditMode="relative" rAng="0" ptsTypes="AAAAAAAAAAAAAAAAAAAAAAAAAAAAAAAAAAAAAAAAAAAAAAAAAAAAAAAAAAAAAA">
                                      <p:cBhvr>
                                        <p:cTn id="8" dur="2000" fill="hold"/>
                                        <p:tgtEl>
                                          <p:spTgt spid="2"/>
                                        </p:tgtEl>
                                        <p:attrNameLst>
                                          <p:attrName>ppt_x</p:attrName>
                                          <p:attrName>ppt_y</p:attrName>
                                        </p:attrNameLst>
                                      </p:cBhvr>
                                      <p:rCtr x="33464" y="-14861"/>
                                    </p:animMotion>
                                  </p:childTnLst>
                                </p:cTn>
                              </p:par>
                              <p:par>
                                <p:cTn id="9" presetID="9" presetClass="entr" presetSubtype="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Effect transition="in" filter="dissolv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387926" y="2452840"/>
            <a:ext cx="11065128" cy="4557560"/>
          </a:xfrm>
        </p:spPr>
        <p:txBody>
          <a:bodyPr>
            <a:normAutofit/>
          </a:body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Discussion – Automobile Example</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824347" y="135598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400" dirty="0" smtClean="0">
              <a:latin typeface="+mj-lt"/>
            </a:endParaRPr>
          </a:p>
          <a:p>
            <a:endParaRPr lang="en-GB" sz="3400" dirty="0" smtClean="0">
              <a:latin typeface="+mj-lt"/>
            </a:endParaRPr>
          </a:p>
          <a:p>
            <a:endParaRPr lang="en-GB" sz="3600" dirty="0" smtClean="0">
              <a:latin typeface="+mj-lt"/>
            </a:endParaRPr>
          </a:p>
        </p:txBody>
      </p:sp>
      <p:sp>
        <p:nvSpPr>
          <p:cNvPr id="12" name="CasellaDiTesto 11"/>
          <p:cNvSpPr txBox="1"/>
          <p:nvPr/>
        </p:nvSpPr>
        <p:spPr>
          <a:xfrm>
            <a:off x="1392072" y="2661313"/>
            <a:ext cx="184731" cy="369332"/>
          </a:xfrm>
          <a:prstGeom prst="rect">
            <a:avLst/>
          </a:prstGeom>
          <a:noFill/>
        </p:spPr>
        <p:txBody>
          <a:bodyPr wrap="none" rtlCol="0">
            <a:spAutoFit/>
          </a:bodyPr>
          <a:lstStyle/>
          <a:p>
            <a:endParaRPr lang="it-IT" dirty="0"/>
          </a:p>
        </p:txBody>
      </p:sp>
      <p:sp>
        <p:nvSpPr>
          <p:cNvPr id="9" name="Segnaposto contenuto 2"/>
          <p:cNvSpPr txBox="1">
            <a:spLocks/>
          </p:cNvSpPr>
          <p:nvPr/>
        </p:nvSpPr>
        <p:spPr>
          <a:xfrm>
            <a:off x="540326" y="2605240"/>
            <a:ext cx="11065128"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3" name="CasellaDiTesto 2"/>
          <p:cNvSpPr txBox="1"/>
          <p:nvPr/>
        </p:nvSpPr>
        <p:spPr>
          <a:xfrm>
            <a:off x="4026090" y="3684896"/>
            <a:ext cx="184731" cy="369332"/>
          </a:xfrm>
          <a:prstGeom prst="rect">
            <a:avLst/>
          </a:prstGeom>
          <a:noFill/>
        </p:spPr>
        <p:txBody>
          <a:bodyPr wrap="none" rtlCol="0">
            <a:spAutoFit/>
          </a:bodyPr>
          <a:lstStyle/>
          <a:p>
            <a:endParaRPr lang="it-IT"/>
          </a:p>
        </p:txBody>
      </p:sp>
      <p:pic>
        <p:nvPicPr>
          <p:cNvPr id="6" name="Immagin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8993" y="2788764"/>
            <a:ext cx="4499637" cy="1554420"/>
          </a:xfrm>
          <a:prstGeom prst="rect">
            <a:avLst/>
          </a:prstGeom>
        </p:spPr>
      </p:pic>
      <p:pic>
        <p:nvPicPr>
          <p:cNvPr id="4" name="Immagin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1410" y="2241537"/>
            <a:ext cx="2558042" cy="2696223"/>
          </a:xfrm>
          <a:prstGeom prst="rect">
            <a:avLst/>
          </a:prstGeom>
        </p:spPr>
      </p:pic>
      <p:pic>
        <p:nvPicPr>
          <p:cNvPr id="10" name="Immagin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17297" y="1114956"/>
            <a:ext cx="4517134" cy="3274164"/>
          </a:xfrm>
          <a:prstGeom prst="rect">
            <a:avLst/>
          </a:prstGeom>
        </p:spPr>
      </p:pic>
      <p:grpSp>
        <p:nvGrpSpPr>
          <p:cNvPr id="17" name="Gruppo 16"/>
          <p:cNvGrpSpPr/>
          <p:nvPr/>
        </p:nvGrpSpPr>
        <p:grpSpPr>
          <a:xfrm>
            <a:off x="345688" y="1478357"/>
            <a:ext cx="3780511" cy="1526359"/>
            <a:chOff x="5761149" y="1284308"/>
            <a:chExt cx="3780511" cy="1526359"/>
          </a:xfrm>
        </p:grpSpPr>
        <p:pic>
          <p:nvPicPr>
            <p:cNvPr id="15" name="Immagin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1149" y="1284308"/>
              <a:ext cx="1798083" cy="1526359"/>
            </a:xfrm>
            <a:prstGeom prst="rect">
              <a:avLst/>
            </a:prstGeom>
          </p:spPr>
        </p:pic>
        <p:sp>
          <p:nvSpPr>
            <p:cNvPr id="16" name="CasellaDiTesto 15"/>
            <p:cNvSpPr txBox="1"/>
            <p:nvPr/>
          </p:nvSpPr>
          <p:spPr>
            <a:xfrm>
              <a:off x="6144574" y="1471002"/>
              <a:ext cx="3397086" cy="1015663"/>
            </a:xfrm>
            <a:prstGeom prst="rect">
              <a:avLst/>
            </a:prstGeom>
            <a:noFill/>
          </p:spPr>
          <p:txBody>
            <a:bodyPr wrap="square" rtlCol="0">
              <a:spAutoFit/>
            </a:bodyPr>
            <a:lstStyle/>
            <a:p>
              <a:r>
                <a:rPr lang="it-IT" sz="2000" b="1" dirty="0" smtClean="0">
                  <a:solidFill>
                    <a:schemeClr val="bg1"/>
                  </a:solidFill>
                  <a:latin typeface="+mj-lt"/>
                </a:rPr>
                <a:t>The </a:t>
              </a:r>
              <a:r>
                <a:rPr lang="it-IT" sz="2000" b="1" dirty="0" err="1" smtClean="0">
                  <a:solidFill>
                    <a:schemeClr val="bg1"/>
                  </a:solidFill>
                  <a:latin typeface="+mj-lt"/>
                </a:rPr>
                <a:t>brakes</a:t>
              </a:r>
              <a:r>
                <a:rPr lang="it-IT" sz="2000" b="1" dirty="0" smtClean="0">
                  <a:solidFill>
                    <a:schemeClr val="bg1"/>
                  </a:solidFill>
                  <a:latin typeface="+mj-lt"/>
                </a:rPr>
                <a:t> </a:t>
              </a:r>
            </a:p>
            <a:p>
              <a:r>
                <a:rPr lang="it-IT" sz="2000" b="1" dirty="0" smtClean="0">
                  <a:solidFill>
                    <a:schemeClr val="bg1"/>
                  </a:solidFill>
                  <a:latin typeface="+mj-lt"/>
                </a:rPr>
                <a:t>do </a:t>
              </a:r>
              <a:r>
                <a:rPr lang="it-IT" sz="2000" b="1" dirty="0" err="1" smtClean="0">
                  <a:solidFill>
                    <a:schemeClr val="bg1"/>
                  </a:solidFill>
                  <a:latin typeface="+mj-lt"/>
                </a:rPr>
                <a:t>not</a:t>
              </a:r>
              <a:r>
                <a:rPr lang="it-IT" sz="2000" b="1" dirty="0" smtClean="0">
                  <a:solidFill>
                    <a:schemeClr val="bg1"/>
                  </a:solidFill>
                  <a:latin typeface="+mj-lt"/>
                </a:rPr>
                <a:t> </a:t>
              </a:r>
            </a:p>
            <a:p>
              <a:r>
                <a:rPr lang="it-IT" sz="2000" b="1" dirty="0">
                  <a:solidFill>
                    <a:schemeClr val="bg1"/>
                  </a:solidFill>
                  <a:latin typeface="+mj-lt"/>
                </a:rPr>
                <a:t>w</a:t>
              </a:r>
              <a:r>
                <a:rPr lang="it-IT" sz="2000" b="1" dirty="0" smtClean="0">
                  <a:solidFill>
                    <a:schemeClr val="bg1"/>
                  </a:solidFill>
                  <a:latin typeface="+mj-lt"/>
                </a:rPr>
                <a:t>ork!</a:t>
              </a:r>
              <a:endParaRPr lang="it-IT" sz="2000" b="1" dirty="0">
                <a:solidFill>
                  <a:schemeClr val="bg1"/>
                </a:solidFill>
                <a:latin typeface="+mj-lt"/>
              </a:endParaRPr>
            </a:p>
          </p:txBody>
        </p:sp>
      </p:grpSp>
    </p:spTree>
    <p:extLst>
      <p:ext uri="{BB962C8B-B14F-4D97-AF65-F5344CB8AC3E}">
        <p14:creationId xmlns:p14="http://schemas.microsoft.com/office/powerpoint/2010/main" val="1468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0" presetClass="path" presetSubtype="0" accel="50000" decel="50000" fill="hold" nodeType="withEffect">
                                  <p:stCondLst>
                                    <p:cond delay="0"/>
                                  </p:stCondLst>
                                  <p:childTnLst>
                                    <p:animMotion origin="layout" path="M 0.08685 0.01736 L 0.8901 0.01736 " pathEditMode="relative" ptsTypes="AA">
                                      <p:cBhvr>
                                        <p:cTn id="9" dur="3500" fill="hold"/>
                                        <p:tgtEl>
                                          <p:spTgt spid="6"/>
                                        </p:tgtEl>
                                        <p:attrNameLst>
                                          <p:attrName>ppt_x</p:attrName>
                                          <p:attrName>ppt_y</p:attrName>
                                        </p:attrNameLst>
                                      </p:cBhvr>
                                    </p:animMotion>
                                  </p:childTnLst>
                                </p:cTn>
                              </p:par>
                              <p:par>
                                <p:cTn id="10" presetID="2" presetClass="entr" presetSubtype="4" fill="hold" nodeType="withEffect">
                                  <p:stCondLst>
                                    <p:cond delay="150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1000" fill="hold"/>
                                        <p:tgtEl>
                                          <p:spTgt spid="4"/>
                                        </p:tgtEl>
                                        <p:attrNameLst>
                                          <p:attrName>ppt_x</p:attrName>
                                        </p:attrNameLst>
                                      </p:cBhvr>
                                      <p:tavLst>
                                        <p:tav tm="0">
                                          <p:val>
                                            <p:strVal val="#ppt_x"/>
                                          </p:val>
                                        </p:tav>
                                        <p:tav tm="100000">
                                          <p:val>
                                            <p:strVal val="#ppt_x"/>
                                          </p:val>
                                        </p:tav>
                                      </p:tavLst>
                                    </p:anim>
                                    <p:anim calcmode="lin" valueType="num">
                                      <p:cBhvr additive="base">
                                        <p:cTn id="13" dur="1000" fill="hold"/>
                                        <p:tgtEl>
                                          <p:spTgt spid="4"/>
                                        </p:tgtEl>
                                        <p:attrNameLst>
                                          <p:attrName>ppt_y</p:attrName>
                                        </p:attrNameLst>
                                      </p:cBhvr>
                                      <p:tavLst>
                                        <p:tav tm="0">
                                          <p:val>
                                            <p:strVal val="1+#ppt_h/2"/>
                                          </p:val>
                                        </p:tav>
                                        <p:tav tm="100000">
                                          <p:val>
                                            <p:strVal val="#ppt_y"/>
                                          </p:val>
                                        </p:tav>
                                      </p:tavLst>
                                    </p:anim>
                                  </p:childTnLst>
                                </p:cTn>
                              </p:par>
                              <p:par>
                                <p:cTn id="14" presetID="9" presetClass="entr" presetSubtype="0" repeatCount="0" fill="hold" nodeType="withEffect">
                                  <p:stCondLst>
                                    <p:cond delay="250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1000"/>
                                        <p:tgtEl>
                                          <p:spTgt spid="10"/>
                                        </p:tgtEl>
                                      </p:cBhvr>
                                    </p:animEffect>
                                  </p:childTnLst>
                                  <p:subTnLst>
                                    <p:set>
                                      <p:cBhvr override="childStyle">
                                        <p:cTn dur="1" fill="hold" display="0" masterRel="sameClick" afterEffect="1">
                                          <p:stCondLst>
                                            <p:cond evt="end" delay="0">
                                              <p:tn val="14"/>
                                            </p:cond>
                                          </p:stCondLst>
                                        </p:cTn>
                                        <p:tgtEl>
                                          <p:spTgt spid="10"/>
                                        </p:tgtEl>
                                        <p:attrNameLst>
                                          <p:attrName>style.visibility</p:attrName>
                                        </p:attrNameLst>
                                      </p:cBhvr>
                                      <p:to>
                                        <p:strVal val="hidden"/>
                                      </p:to>
                                    </p:set>
                                  </p:subTnLst>
                                </p:cTn>
                              </p:par>
                              <p:par>
                                <p:cTn id="17" presetID="9"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dissolve">
                                      <p:cBhvr>
                                        <p:cTn id="19" dur="500"/>
                                        <p:tgtEl>
                                          <p:spTgt spid="17"/>
                                        </p:tgtEl>
                                      </p:cBhvr>
                                    </p:animEffect>
                                  </p:childTnLst>
                                </p:cTn>
                              </p:par>
                              <p:par>
                                <p:cTn id="20" presetID="0" presetClass="path" presetSubtype="0" accel="50000" decel="50000" fill="hold" nodeType="withEffect">
                                  <p:stCondLst>
                                    <p:cond delay="0"/>
                                  </p:stCondLst>
                                  <p:childTnLst>
                                    <p:animMotion origin="layout" path="M -0.11575 0.00857 L 0.53164 0.00787 " pathEditMode="relative" rAng="0" ptsTypes="AA">
                                      <p:cBhvr>
                                        <p:cTn id="21" dur="3250" fill="hold"/>
                                        <p:tgtEl>
                                          <p:spTgt spid="17"/>
                                        </p:tgtEl>
                                        <p:attrNameLst>
                                          <p:attrName>ppt_x</p:attrName>
                                          <p:attrName>ppt_y</p:attrName>
                                        </p:attrNameLst>
                                      </p:cBhvr>
                                      <p:rCtr x="32370" y="-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35527" y="332509"/>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2.2	</a:t>
            </a:r>
            <a:r>
              <a:rPr lang="en-GB" sz="4000" smtClean="0"/>
              <a:t>How does </a:t>
            </a:r>
            <a:r>
              <a:rPr lang="en-GB" sz="4000" err="1" smtClean="0"/>
              <a:t>blockchain</a:t>
            </a:r>
            <a:r>
              <a:rPr lang="en-GB" sz="4000" smtClean="0"/>
              <a:t> work?</a:t>
            </a:r>
            <a:endParaRPr lang="en-GB" sz="4000"/>
          </a:p>
        </p:txBody>
      </p:sp>
      <p:pic>
        <p:nvPicPr>
          <p:cNvPr id="9" name="Immagin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96731" y="4791389"/>
            <a:ext cx="1469618" cy="1469618"/>
          </a:xfrm>
          <a:prstGeom prst="rect">
            <a:avLst/>
          </a:prstGeom>
        </p:spPr>
      </p:pic>
      <p:cxnSp>
        <p:nvCxnSpPr>
          <p:cNvPr id="11" name="Connettore 2 10"/>
          <p:cNvCxnSpPr/>
          <p:nvPr/>
        </p:nvCxnSpPr>
        <p:spPr>
          <a:xfrm>
            <a:off x="4850296" y="3859870"/>
            <a:ext cx="228222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3" name="Immagine 1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44276" y="2373970"/>
            <a:ext cx="2174528" cy="2178152"/>
          </a:xfrm>
          <a:prstGeom prst="rect">
            <a:avLst/>
          </a:prstGeom>
        </p:spPr>
      </p:pic>
      <p:pic>
        <p:nvPicPr>
          <p:cNvPr id="16" name="Immagine 1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164016" y="2154297"/>
            <a:ext cx="2397825" cy="2397825"/>
          </a:xfrm>
          <a:prstGeom prst="rect">
            <a:avLst/>
          </a:prstGeom>
        </p:spPr>
      </p:pic>
      <p:grpSp>
        <p:nvGrpSpPr>
          <p:cNvPr id="4" name="Gruppo 3"/>
          <p:cNvGrpSpPr/>
          <p:nvPr/>
        </p:nvGrpSpPr>
        <p:grpSpPr>
          <a:xfrm>
            <a:off x="907215" y="1399894"/>
            <a:ext cx="3648649" cy="3648649"/>
            <a:chOff x="4850296" y="332509"/>
            <a:chExt cx="3648649" cy="3648649"/>
          </a:xfrm>
        </p:grpSpPr>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0296" y="332509"/>
              <a:ext cx="3648649" cy="3648649"/>
            </a:xfrm>
            <a:prstGeom prst="rect">
              <a:avLst/>
            </a:prstGeom>
          </p:spPr>
        </p:pic>
        <p:grpSp>
          <p:nvGrpSpPr>
            <p:cNvPr id="3" name="Gruppo 2"/>
            <p:cNvGrpSpPr/>
            <p:nvPr/>
          </p:nvGrpSpPr>
          <p:grpSpPr>
            <a:xfrm>
              <a:off x="5625946" y="1198564"/>
              <a:ext cx="2027282" cy="1164834"/>
              <a:chOff x="5664046" y="1179514"/>
              <a:chExt cx="2027282" cy="1164834"/>
            </a:xfrm>
          </p:grpSpPr>
          <p:pic>
            <p:nvPicPr>
              <p:cNvPr id="8" name="Immagin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36524" y="1871870"/>
                <a:ext cx="472478" cy="472478"/>
              </a:xfrm>
              <a:prstGeom prst="rect">
                <a:avLst/>
              </a:prstGeom>
            </p:spPr>
          </p:pic>
          <p:pic>
            <p:nvPicPr>
              <p:cNvPr id="10" name="Immagin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132524" y="1871870"/>
                <a:ext cx="472478" cy="472478"/>
              </a:xfrm>
              <a:prstGeom prst="rect">
                <a:avLst/>
              </a:prstGeom>
            </p:spPr>
          </p:pic>
          <p:pic>
            <p:nvPicPr>
              <p:cNvPr id="12" name="Immagin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664046" y="1232685"/>
                <a:ext cx="472478" cy="472478"/>
              </a:xfrm>
              <a:prstGeom prst="rect">
                <a:avLst/>
              </a:prstGeom>
            </p:spPr>
          </p:pic>
          <p:pic>
            <p:nvPicPr>
              <p:cNvPr id="14" name="Immagine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76794" y="1262069"/>
                <a:ext cx="472478" cy="472478"/>
              </a:xfrm>
              <a:prstGeom prst="rect">
                <a:avLst/>
              </a:prstGeom>
            </p:spPr>
          </p:pic>
          <p:pic>
            <p:nvPicPr>
              <p:cNvPr id="15" name="Immagine 1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218850" y="1179514"/>
                <a:ext cx="472478" cy="472478"/>
              </a:xfrm>
              <a:prstGeom prst="rect">
                <a:avLst/>
              </a:prstGeom>
            </p:spPr>
          </p:pic>
        </p:grpSp>
      </p:grpSp>
      <p:grpSp>
        <p:nvGrpSpPr>
          <p:cNvPr id="5" name="Gruppo 4"/>
          <p:cNvGrpSpPr/>
          <p:nvPr/>
        </p:nvGrpSpPr>
        <p:grpSpPr>
          <a:xfrm>
            <a:off x="7456466" y="2003062"/>
            <a:ext cx="3299043" cy="2775319"/>
            <a:chOff x="7456466" y="2003062"/>
            <a:chExt cx="3299043" cy="2775319"/>
          </a:xfrm>
        </p:grpSpPr>
        <p:pic>
          <p:nvPicPr>
            <p:cNvPr id="18" name="Immagine 1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456466" y="2003062"/>
              <a:ext cx="3299043" cy="2775319"/>
            </a:xfrm>
            <a:prstGeom prst="rect">
              <a:avLst/>
            </a:prstGeom>
          </p:spPr>
        </p:pic>
        <p:pic>
          <p:nvPicPr>
            <p:cNvPr id="19" name="Immagine 1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425037" y="2153816"/>
              <a:ext cx="1361900" cy="1361900"/>
            </a:xfrm>
            <a:prstGeom prst="rect">
              <a:avLst/>
            </a:prstGeom>
          </p:spPr>
        </p:pic>
      </p:grpSp>
    </p:spTree>
    <p:extLst>
      <p:ext uri="{BB962C8B-B14F-4D97-AF65-F5344CB8AC3E}">
        <p14:creationId xmlns:p14="http://schemas.microsoft.com/office/powerpoint/2010/main" val="98329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1.45833E-6 2.96296E-6 L 0.13476 2.96296E-6 C 0.19505 2.96296E-6 0.26966 -0.1051 0.26966 -0.18959 L 0.26966 -0.37801 " pathEditMode="relative" rAng="0" ptsTypes="AAAA">
                                      <p:cBhvr>
                                        <p:cTn id="6" dur="2000" fill="hold"/>
                                        <p:tgtEl>
                                          <p:spTgt spid="9"/>
                                        </p:tgtEl>
                                        <p:attrNameLst>
                                          <p:attrName>ppt_x</p:attrName>
                                          <p:attrName>ppt_y</p:attrName>
                                        </p:attrNameLst>
                                      </p:cBhvr>
                                      <p:rCtr x="13477" y="-18912"/>
                                    </p:animMotion>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1.45833E-6 0.03125 L 2.5E-6 0.30092 " pathEditMode="relative" rAng="0" ptsTypes="AA">
                                      <p:cBhvr>
                                        <p:cTn id="10" dur="2000" fill="hold"/>
                                        <p:tgtEl>
                                          <p:spTgt spid="13"/>
                                        </p:tgtEl>
                                        <p:attrNameLst>
                                          <p:attrName>ppt_x</p:attrName>
                                          <p:attrName>ppt_y</p:attrName>
                                        </p:attrNameLst>
                                      </p:cBhvr>
                                      <p:rCtr x="-39" y="12361"/>
                                    </p:animMotion>
                                  </p:childTnLst>
                                </p:cTn>
                              </p:par>
                              <p:par>
                                <p:cTn id="11" presetID="6" presetClass="emph" presetSubtype="0" fill="hold" nodeType="withEffect">
                                  <p:stCondLst>
                                    <p:cond delay="0"/>
                                  </p:stCondLst>
                                  <p:childTnLst>
                                    <p:animScale>
                                      <p:cBhvr>
                                        <p:cTn id="12" dur="1000" fill="hold"/>
                                        <p:tgtEl>
                                          <p:spTgt spid="13"/>
                                        </p:tgtEl>
                                      </p:cBhvr>
                                      <p:by x="75000" y="75000"/>
                                    </p:animScale>
                                  </p:childTnLst>
                                </p:cTn>
                              </p:par>
                              <p:par>
                                <p:cTn id="13" presetID="1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p:tgtEl>
                                          <p:spTgt spid="4"/>
                                        </p:tgtEl>
                                        <p:attrNameLst>
                                          <p:attrName>ppt_y</p:attrName>
                                        </p:attrNameLst>
                                      </p:cBhvr>
                                      <p:tavLst>
                                        <p:tav tm="0">
                                          <p:val>
                                            <p:strVal val="#ppt_y+#ppt_h*1.125000"/>
                                          </p:val>
                                        </p:tav>
                                        <p:tav tm="100000">
                                          <p:val>
                                            <p:strVal val="#ppt_y"/>
                                          </p:val>
                                        </p:tav>
                                      </p:tavLst>
                                    </p:anim>
                                    <p:animEffect transition="in" filter="wipe(up)">
                                      <p:cBhvr>
                                        <p:cTn id="16" dur="1000"/>
                                        <p:tgtEl>
                                          <p:spTgt spid="4"/>
                                        </p:tgtEl>
                                      </p:cBhvr>
                                    </p:animEffect>
                                  </p:childTnLst>
                                </p:cTn>
                              </p:par>
                              <p:par>
                                <p:cTn id="17" presetID="3" presetClass="exit" presetSubtype="10" fill="hold" nodeType="withEffect">
                                  <p:stCondLst>
                                    <p:cond delay="0"/>
                                  </p:stCondLst>
                                  <p:childTnLst>
                                    <p:animEffect transition="out" filter="blinds(horizontal)">
                                      <p:cBhvr>
                                        <p:cTn id="18" dur="500"/>
                                        <p:tgtEl>
                                          <p:spTgt spid="16"/>
                                        </p:tgtEl>
                                      </p:cBhvr>
                                    </p:animEffect>
                                    <p:set>
                                      <p:cBhvr>
                                        <p:cTn id="19" dur="1" fill="hold">
                                          <p:stCondLst>
                                            <p:cond delay="499"/>
                                          </p:stCondLst>
                                        </p:cTn>
                                        <p:tgtEl>
                                          <p:spTgt spid="16"/>
                                        </p:tgtEl>
                                        <p:attrNameLst>
                                          <p:attrName>style.visibility</p:attrName>
                                        </p:attrNameLst>
                                      </p:cBhvr>
                                      <p:to>
                                        <p:strVal val="hidden"/>
                                      </p:to>
                                    </p:set>
                                  </p:childTnLst>
                                </p:cTn>
                              </p:par>
                              <p:par>
                                <p:cTn id="20" presetID="12" presetClass="entr" presetSubtype="4"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1000"/>
                                        <p:tgtEl>
                                          <p:spTgt spid="5"/>
                                        </p:tgtEl>
                                        <p:attrNameLst>
                                          <p:attrName>ppt_y</p:attrName>
                                        </p:attrNameLst>
                                      </p:cBhvr>
                                      <p:tavLst>
                                        <p:tav tm="0">
                                          <p:val>
                                            <p:strVal val="#ppt_y+#ppt_h*1.125000"/>
                                          </p:val>
                                        </p:tav>
                                        <p:tav tm="100000">
                                          <p:val>
                                            <p:strVal val="#ppt_y"/>
                                          </p:val>
                                        </p:tav>
                                      </p:tavLst>
                                    </p:anim>
                                    <p:animEffect transition="in" filter="wipe(up)">
                                      <p:cBhvr>
                                        <p:cTn id="2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35527" y="332509"/>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2.2	</a:t>
            </a:r>
            <a:r>
              <a:rPr lang="en-GB" sz="4000" smtClean="0"/>
              <a:t>How does </a:t>
            </a:r>
            <a:r>
              <a:rPr lang="en-GB" sz="4000" err="1" smtClean="0"/>
              <a:t>blockchain</a:t>
            </a:r>
            <a:r>
              <a:rPr lang="en-GB" sz="4000" smtClean="0"/>
              <a:t> work?</a:t>
            </a:r>
            <a:endParaRPr lang="en-GB" sz="4000"/>
          </a:p>
        </p:txBody>
      </p:sp>
      <p:pic>
        <p:nvPicPr>
          <p:cNvPr id="8" name="Immagine 7"/>
          <p:cNvPicPr>
            <a:picLocks noChangeAspect="1"/>
          </p:cNvPicPr>
          <p:nvPr/>
        </p:nvPicPr>
        <p:blipFill>
          <a:blip r:embed="rId3">
            <a:extLst>
              <a:ext uri="{28A0092B-C50C-407E-A947-70E740481C1C}">
                <a14:useLocalDpi xmlns:a14="http://schemas.microsoft.com/office/drawing/2010/main"/>
              </a:ext>
            </a:extLst>
          </a:blip>
          <a:stretch>
            <a:fillRect/>
          </a:stretch>
        </p:blipFill>
        <p:spPr>
          <a:xfrm rot="3097669">
            <a:off x="7299805" y="2049569"/>
            <a:ext cx="916820" cy="916820"/>
          </a:xfrm>
          <a:prstGeom prst="rect">
            <a:avLst/>
          </a:prstGeom>
        </p:spPr>
      </p:pic>
      <p:pic>
        <p:nvPicPr>
          <p:cNvPr id="14" name="Immagine 13"/>
          <p:cNvPicPr>
            <a:picLocks noChangeAspect="1"/>
          </p:cNvPicPr>
          <p:nvPr/>
        </p:nvPicPr>
        <p:blipFill>
          <a:blip r:embed="rId3">
            <a:extLst>
              <a:ext uri="{28A0092B-C50C-407E-A947-70E740481C1C}">
                <a14:useLocalDpi xmlns:a14="http://schemas.microsoft.com/office/drawing/2010/main"/>
              </a:ext>
            </a:extLst>
          </a:blip>
          <a:stretch>
            <a:fillRect/>
          </a:stretch>
        </p:blipFill>
        <p:spPr>
          <a:xfrm rot="18667436">
            <a:off x="3608273" y="2113628"/>
            <a:ext cx="916820" cy="916820"/>
          </a:xfrm>
          <a:prstGeom prst="rect">
            <a:avLst/>
          </a:prstGeom>
        </p:spPr>
      </p:pic>
      <p:pic>
        <p:nvPicPr>
          <p:cNvPr id="15" name="Immagine 14"/>
          <p:cNvPicPr>
            <a:picLocks noChangeAspect="1"/>
          </p:cNvPicPr>
          <p:nvPr/>
        </p:nvPicPr>
        <p:blipFill>
          <a:blip r:embed="rId3">
            <a:extLst>
              <a:ext uri="{28A0092B-C50C-407E-A947-70E740481C1C}">
                <a14:useLocalDpi xmlns:a14="http://schemas.microsoft.com/office/drawing/2010/main"/>
              </a:ext>
            </a:extLst>
          </a:blip>
          <a:stretch>
            <a:fillRect/>
          </a:stretch>
        </p:blipFill>
        <p:spPr>
          <a:xfrm rot="13510914">
            <a:off x="3762763" y="4017992"/>
            <a:ext cx="916820" cy="916820"/>
          </a:xfrm>
          <a:prstGeom prst="rect">
            <a:avLst/>
          </a:prstGeom>
        </p:spPr>
      </p:pic>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rot="7655587">
            <a:off x="7298730" y="4023398"/>
            <a:ext cx="916820" cy="916820"/>
          </a:xfrm>
          <a:prstGeom prst="rect">
            <a:avLst/>
          </a:prstGeom>
        </p:spPr>
      </p:pic>
      <p:pic>
        <p:nvPicPr>
          <p:cNvPr id="17" name="Immagine 1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620047" y="1254192"/>
            <a:ext cx="1946476" cy="1946476"/>
          </a:xfrm>
          <a:prstGeom prst="rect">
            <a:avLst/>
          </a:prstGeom>
        </p:spPr>
      </p:pic>
      <p:pic>
        <p:nvPicPr>
          <p:cNvPr id="18" name="Immagine 1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00198" y="4363136"/>
            <a:ext cx="1819982" cy="1819982"/>
          </a:xfrm>
          <a:prstGeom prst="rect">
            <a:avLst/>
          </a:prstGeom>
        </p:spPr>
      </p:pic>
      <p:pic>
        <p:nvPicPr>
          <p:cNvPr id="19" name="Immagine 1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62250" y="1294866"/>
            <a:ext cx="1693487" cy="2116859"/>
          </a:xfrm>
          <a:prstGeom prst="rect">
            <a:avLst/>
          </a:prstGeom>
        </p:spPr>
      </p:pic>
      <p:pic>
        <p:nvPicPr>
          <p:cNvPr id="20" name="Immagine 1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752727" y="4066259"/>
            <a:ext cx="1693487" cy="2116859"/>
          </a:xfrm>
          <a:prstGeom prst="rect">
            <a:avLst/>
          </a:prstGeom>
        </p:spPr>
      </p:pic>
      <p:pic>
        <p:nvPicPr>
          <p:cNvPr id="23" name="Immagine 2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679359" y="1113983"/>
            <a:ext cx="882853" cy="882853"/>
          </a:xfrm>
          <a:prstGeom prst="rect">
            <a:avLst/>
          </a:prstGeom>
        </p:spPr>
      </p:pic>
      <p:pic>
        <p:nvPicPr>
          <p:cNvPr id="25" name="Immagine 24"/>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590590" y="2422727"/>
            <a:ext cx="2646567" cy="2226424"/>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395255" y="2601430"/>
            <a:ext cx="1101013" cy="1101013"/>
          </a:xfrm>
          <a:prstGeom prst="rect">
            <a:avLst/>
          </a:prstGeom>
        </p:spPr>
      </p:pic>
      <p:pic>
        <p:nvPicPr>
          <p:cNvPr id="27" name="Immagine 26"/>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750636" y="1051713"/>
            <a:ext cx="902731" cy="902731"/>
          </a:xfrm>
          <a:prstGeom prst="rect">
            <a:avLst/>
          </a:prstGeom>
        </p:spPr>
      </p:pic>
      <p:pic>
        <p:nvPicPr>
          <p:cNvPr id="28" name="Immagine 2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446213" y="866201"/>
            <a:ext cx="882853" cy="882853"/>
          </a:xfrm>
          <a:prstGeom prst="rect">
            <a:avLst/>
          </a:prstGeom>
        </p:spPr>
      </p:pic>
      <p:pic>
        <p:nvPicPr>
          <p:cNvPr id="29" name="Immagine 2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679358" y="3878574"/>
            <a:ext cx="882853" cy="882853"/>
          </a:xfrm>
          <a:prstGeom prst="rect">
            <a:avLst/>
          </a:prstGeom>
        </p:spPr>
      </p:pic>
      <p:pic>
        <p:nvPicPr>
          <p:cNvPr id="30" name="Immagine 2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203393" y="3684449"/>
            <a:ext cx="882853" cy="882853"/>
          </a:xfrm>
          <a:prstGeom prst="rect">
            <a:avLst/>
          </a:prstGeom>
        </p:spPr>
      </p:pic>
      <p:pic>
        <p:nvPicPr>
          <p:cNvPr id="31" name="Immagine 30"/>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0491225" y="770411"/>
            <a:ext cx="902731" cy="902731"/>
          </a:xfrm>
          <a:prstGeom prst="rect">
            <a:avLst/>
          </a:prstGeom>
        </p:spPr>
      </p:pic>
      <p:pic>
        <p:nvPicPr>
          <p:cNvPr id="32" name="Immagine 31"/>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789546" y="3718890"/>
            <a:ext cx="902731" cy="902731"/>
          </a:xfrm>
          <a:prstGeom prst="rect">
            <a:avLst/>
          </a:prstGeom>
        </p:spPr>
      </p:pic>
      <p:pic>
        <p:nvPicPr>
          <p:cNvPr id="33" name="Immagine 3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0314865" y="3604991"/>
            <a:ext cx="902731" cy="902731"/>
          </a:xfrm>
          <a:prstGeom prst="rect">
            <a:avLst/>
          </a:prstGeom>
        </p:spPr>
      </p:pic>
    </p:spTree>
    <p:extLst>
      <p:ext uri="{BB962C8B-B14F-4D97-AF65-F5344CB8AC3E}">
        <p14:creationId xmlns:p14="http://schemas.microsoft.com/office/powerpoint/2010/main" val="880707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23"/>
                                        </p:tgtEl>
                                      </p:cBhvr>
                                    </p:animEffect>
                                    <p:set>
                                      <p:cBhvr>
                                        <p:cTn id="7" dur="1" fill="hold">
                                          <p:stCondLst>
                                            <p:cond delay="499"/>
                                          </p:stCondLst>
                                        </p:cTn>
                                        <p:tgtEl>
                                          <p:spTgt spid="23"/>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28"/>
                                        </p:tgtEl>
                                      </p:cBhvr>
                                    </p:animEffect>
                                    <p:set>
                                      <p:cBhvr>
                                        <p:cTn id="10" dur="1" fill="hold">
                                          <p:stCondLst>
                                            <p:cond delay="499"/>
                                          </p:stCondLst>
                                        </p:cTn>
                                        <p:tgtEl>
                                          <p:spTgt spid="28"/>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29"/>
                                        </p:tgtEl>
                                      </p:cBhvr>
                                    </p:animEffect>
                                    <p:set>
                                      <p:cBhvr>
                                        <p:cTn id="13" dur="1" fill="hold">
                                          <p:stCondLst>
                                            <p:cond delay="499"/>
                                          </p:stCondLst>
                                        </p:cTn>
                                        <p:tgtEl>
                                          <p:spTgt spid="29"/>
                                        </p:tgtEl>
                                        <p:attrNameLst>
                                          <p:attrName>style.visibility</p:attrName>
                                        </p:attrNameLst>
                                      </p:cBhvr>
                                      <p:to>
                                        <p:strVal val="hidden"/>
                                      </p:to>
                                    </p:set>
                                  </p:childTnLst>
                                </p:cTn>
                              </p:par>
                              <p:par>
                                <p:cTn id="14" presetID="9" presetClass="exit" presetSubtype="0" fill="hold" nodeType="withEffect">
                                  <p:stCondLst>
                                    <p:cond delay="0"/>
                                  </p:stCondLst>
                                  <p:childTnLst>
                                    <p:animEffect transition="out" filter="dissolve">
                                      <p:cBhvr>
                                        <p:cTn id="15" dur="500"/>
                                        <p:tgtEl>
                                          <p:spTgt spid="30"/>
                                        </p:tgtEl>
                                      </p:cBhvr>
                                    </p:animEffect>
                                    <p:set>
                                      <p:cBhvr>
                                        <p:cTn id="16" dur="1" fill="hold">
                                          <p:stCondLst>
                                            <p:cond delay="499"/>
                                          </p:stCondLst>
                                        </p:cTn>
                                        <p:tgtEl>
                                          <p:spTgt spid="30"/>
                                        </p:tgtEl>
                                        <p:attrNameLst>
                                          <p:attrName>style.visibility</p:attrName>
                                        </p:attrNameLst>
                                      </p:cBhvr>
                                      <p:to>
                                        <p:strVal val="hidden"/>
                                      </p:to>
                                    </p:set>
                                  </p:childTnLst>
                                </p:cTn>
                              </p:par>
                              <p:par>
                                <p:cTn id="17" presetID="9"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500"/>
                                        <p:tgtEl>
                                          <p:spTgt spid="27"/>
                                        </p:tgtEl>
                                      </p:cBhvr>
                                    </p:animEffect>
                                  </p:childTnLst>
                                </p:cTn>
                              </p:par>
                              <p:par>
                                <p:cTn id="20" presetID="9"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dissolve">
                                      <p:cBhvr>
                                        <p:cTn id="22" dur="500"/>
                                        <p:tgtEl>
                                          <p:spTgt spid="31"/>
                                        </p:tgtEl>
                                      </p:cBhvr>
                                    </p:animEffect>
                                  </p:childTnLst>
                                </p:cTn>
                              </p:par>
                              <p:par>
                                <p:cTn id="23" presetID="9"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dissolve">
                                      <p:cBhvr>
                                        <p:cTn id="25" dur="500"/>
                                        <p:tgtEl>
                                          <p:spTgt spid="32"/>
                                        </p:tgtEl>
                                      </p:cBhvr>
                                    </p:animEffect>
                                  </p:childTnLst>
                                </p:cTn>
                              </p:par>
                              <p:par>
                                <p:cTn id="26" presetID="9" presetClass="entr" presetSubtype="0"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dissolve">
                                      <p:cBhvr>
                                        <p:cTn id="2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49814" y="117403"/>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2.2	</a:t>
            </a:r>
            <a:r>
              <a:rPr lang="en-GB" sz="4000" smtClean="0"/>
              <a:t>How does </a:t>
            </a:r>
            <a:r>
              <a:rPr lang="en-GB" sz="4000" err="1" smtClean="0"/>
              <a:t>blockchain</a:t>
            </a:r>
            <a:r>
              <a:rPr lang="en-GB" sz="4000" smtClean="0"/>
              <a:t> work?</a:t>
            </a:r>
            <a:endParaRPr lang="en-GB" sz="4000"/>
          </a:p>
        </p:txBody>
      </p:sp>
      <p:grpSp>
        <p:nvGrpSpPr>
          <p:cNvPr id="4" name="Gruppo 3"/>
          <p:cNvGrpSpPr/>
          <p:nvPr/>
        </p:nvGrpSpPr>
        <p:grpSpPr>
          <a:xfrm>
            <a:off x="5965918" y="1236633"/>
            <a:ext cx="2646567" cy="5134684"/>
            <a:chOff x="5965918" y="1236633"/>
            <a:chExt cx="2646567" cy="5134684"/>
          </a:xfrm>
        </p:grpSpPr>
        <p:pic>
          <p:nvPicPr>
            <p:cNvPr id="23" name="Immagine 22"/>
            <p:cNvPicPr>
              <a:picLocks noChangeAspect="1"/>
            </p:cNvPicPr>
            <p:nvPr/>
          </p:nvPicPr>
          <p:blipFill rotWithShape="1">
            <a:blip r:embed="rId3">
              <a:extLst>
                <a:ext uri="{28A0092B-C50C-407E-A947-70E740481C1C}">
                  <a14:useLocalDpi xmlns:a14="http://schemas.microsoft.com/office/drawing/2010/main"/>
                </a:ext>
              </a:extLst>
            </a:blip>
            <a:srcRect l="16343" t="26822" r="17322"/>
            <a:stretch/>
          </p:blipFill>
          <p:spPr>
            <a:xfrm>
              <a:off x="6508965" y="4845155"/>
              <a:ext cx="1688952" cy="1526162"/>
            </a:xfrm>
            <a:prstGeom prst="rect">
              <a:avLst/>
            </a:prstGeom>
          </p:spPr>
        </p:pic>
        <p:pic>
          <p:nvPicPr>
            <p:cNvPr id="28" name="Immagine 27"/>
            <p:cNvPicPr>
              <a:picLocks noChangeAspect="1"/>
            </p:cNvPicPr>
            <p:nvPr/>
          </p:nvPicPr>
          <p:blipFill rotWithShape="1">
            <a:blip r:embed="rId3">
              <a:extLst>
                <a:ext uri="{28A0092B-C50C-407E-A947-70E740481C1C}">
                  <a14:useLocalDpi xmlns:a14="http://schemas.microsoft.com/office/drawing/2010/main"/>
                </a:ext>
              </a:extLst>
            </a:blip>
            <a:srcRect l="16343" t="26822" r="17322"/>
            <a:stretch/>
          </p:blipFill>
          <p:spPr>
            <a:xfrm>
              <a:off x="6476880" y="4230626"/>
              <a:ext cx="1721037" cy="1555154"/>
            </a:xfrm>
            <a:prstGeom prst="rect">
              <a:avLst/>
            </a:prstGeom>
          </p:spPr>
        </p:pic>
        <p:pic>
          <p:nvPicPr>
            <p:cNvPr id="31" name="Immagine 30"/>
            <p:cNvPicPr>
              <a:picLocks noChangeAspect="1"/>
            </p:cNvPicPr>
            <p:nvPr/>
          </p:nvPicPr>
          <p:blipFill rotWithShape="1">
            <a:blip r:embed="rId3">
              <a:extLst>
                <a:ext uri="{28A0092B-C50C-407E-A947-70E740481C1C}">
                  <a14:useLocalDpi xmlns:a14="http://schemas.microsoft.com/office/drawing/2010/main"/>
                </a:ext>
              </a:extLst>
            </a:blip>
            <a:srcRect l="16343" t="26822" r="17322"/>
            <a:stretch/>
          </p:blipFill>
          <p:spPr>
            <a:xfrm>
              <a:off x="6463769" y="3610772"/>
              <a:ext cx="1721037" cy="1555154"/>
            </a:xfrm>
            <a:prstGeom prst="rect">
              <a:avLst/>
            </a:prstGeom>
          </p:spPr>
        </p:pic>
        <p:pic>
          <p:nvPicPr>
            <p:cNvPr id="32" name="Immagine 31"/>
            <p:cNvPicPr>
              <a:picLocks noChangeAspect="1"/>
            </p:cNvPicPr>
            <p:nvPr/>
          </p:nvPicPr>
          <p:blipFill rotWithShape="1">
            <a:blip r:embed="rId3">
              <a:extLst>
                <a:ext uri="{28A0092B-C50C-407E-A947-70E740481C1C}">
                  <a14:useLocalDpi xmlns:a14="http://schemas.microsoft.com/office/drawing/2010/main"/>
                </a:ext>
              </a:extLst>
            </a:blip>
            <a:srcRect l="16343" t="26822" r="17322"/>
            <a:stretch/>
          </p:blipFill>
          <p:spPr>
            <a:xfrm>
              <a:off x="6450658" y="3025235"/>
              <a:ext cx="1721037" cy="1555154"/>
            </a:xfrm>
            <a:prstGeom prst="rect">
              <a:avLst/>
            </a:prstGeom>
          </p:spPr>
        </p:pic>
        <p:pic>
          <p:nvPicPr>
            <p:cNvPr id="33" name="Immagine 32"/>
            <p:cNvPicPr>
              <a:picLocks noChangeAspect="1"/>
            </p:cNvPicPr>
            <p:nvPr/>
          </p:nvPicPr>
          <p:blipFill rotWithShape="1">
            <a:blip r:embed="rId3">
              <a:extLst>
                <a:ext uri="{28A0092B-C50C-407E-A947-70E740481C1C}">
                  <a14:useLocalDpi xmlns:a14="http://schemas.microsoft.com/office/drawing/2010/main"/>
                </a:ext>
              </a:extLst>
            </a:blip>
            <a:srcRect l="16343" t="26822" r="17322"/>
            <a:stretch/>
          </p:blipFill>
          <p:spPr>
            <a:xfrm>
              <a:off x="6428684" y="2380041"/>
              <a:ext cx="1721037" cy="1555154"/>
            </a:xfrm>
            <a:prstGeom prst="rect">
              <a:avLst/>
            </a:prstGeom>
          </p:spPr>
        </p:pic>
        <p:pic>
          <p:nvPicPr>
            <p:cNvPr id="34" name="Immagine 3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965918" y="1236633"/>
              <a:ext cx="2646567" cy="2226424"/>
            </a:xfrm>
            <a:prstGeom prst="rect">
              <a:avLst/>
            </a:prstGeom>
          </p:spPr>
        </p:pic>
        <p:pic>
          <p:nvPicPr>
            <p:cNvPr id="35" name="Immagine 34"/>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6738694" y="1338685"/>
              <a:ext cx="1101013" cy="1101013"/>
            </a:xfrm>
            <a:prstGeom prst="rect">
              <a:avLst/>
            </a:prstGeom>
          </p:spPr>
        </p:pic>
      </p:grpSp>
      <p:grpSp>
        <p:nvGrpSpPr>
          <p:cNvPr id="3" name="Gruppo 2"/>
          <p:cNvGrpSpPr/>
          <p:nvPr/>
        </p:nvGrpSpPr>
        <p:grpSpPr>
          <a:xfrm>
            <a:off x="1917793" y="1911604"/>
            <a:ext cx="3620584" cy="3939956"/>
            <a:chOff x="1917793" y="1911604"/>
            <a:chExt cx="3620584" cy="3939956"/>
          </a:xfrm>
        </p:grpSpPr>
        <p:pic>
          <p:nvPicPr>
            <p:cNvPr id="36" name="Immagine 35"/>
            <p:cNvPicPr>
              <a:picLocks noChangeAspect="1"/>
            </p:cNvPicPr>
            <p:nvPr/>
          </p:nvPicPr>
          <p:blipFill>
            <a:blip r:embed="rId3">
              <a:alphaModFix amt="35000"/>
              <a:extLst>
                <a:ext uri="{28A0092B-C50C-407E-A947-70E740481C1C}">
                  <a14:useLocalDpi xmlns:a14="http://schemas.microsoft.com/office/drawing/2010/main"/>
                </a:ext>
              </a:extLst>
            </a:blip>
            <a:stretch>
              <a:fillRect/>
            </a:stretch>
          </p:blipFill>
          <p:spPr>
            <a:xfrm>
              <a:off x="1917793" y="3625136"/>
              <a:ext cx="2646567" cy="2226424"/>
            </a:xfrm>
            <a:prstGeom prst="rect">
              <a:avLst/>
            </a:prstGeom>
          </p:spPr>
        </p:pic>
        <p:pic>
          <p:nvPicPr>
            <p:cNvPr id="37" name="Immagine 36"/>
            <p:cNvPicPr>
              <a:picLocks noChangeAspect="1"/>
            </p:cNvPicPr>
            <p:nvPr/>
          </p:nvPicPr>
          <p:blipFill>
            <a:blip r:embed="rId4">
              <a:alphaModFix amt="35000"/>
              <a:extLst>
                <a:ext uri="{28A0092B-C50C-407E-A947-70E740481C1C}">
                  <a14:useLocalDpi xmlns:a14="http://schemas.microsoft.com/office/drawing/2010/main"/>
                </a:ext>
              </a:extLst>
            </a:blip>
            <a:stretch>
              <a:fillRect/>
            </a:stretch>
          </p:blipFill>
          <p:spPr>
            <a:xfrm>
              <a:off x="2712544" y="3802685"/>
              <a:ext cx="1101013" cy="1101013"/>
            </a:xfrm>
            <a:prstGeom prst="rect">
              <a:avLst/>
            </a:prstGeom>
          </p:spPr>
        </p:pic>
        <p:sp>
          <p:nvSpPr>
            <p:cNvPr id="10" name="Freccia curva 9"/>
            <p:cNvSpPr/>
            <p:nvPr/>
          </p:nvSpPr>
          <p:spPr>
            <a:xfrm>
              <a:off x="2820391" y="1911604"/>
              <a:ext cx="2717986" cy="1083172"/>
            </a:xfrm>
            <a:prstGeom prst="bentArrow">
              <a:avLst/>
            </a:prstGeom>
            <a:ln w="3175"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grpSp>
        <p:nvGrpSpPr>
          <p:cNvPr id="15" name="Gruppo 14"/>
          <p:cNvGrpSpPr/>
          <p:nvPr/>
        </p:nvGrpSpPr>
        <p:grpSpPr>
          <a:xfrm>
            <a:off x="4199372" y="802265"/>
            <a:ext cx="7634863" cy="5335405"/>
            <a:chOff x="4199372" y="802265"/>
            <a:chExt cx="7634863" cy="5335405"/>
          </a:xfrm>
        </p:grpSpPr>
        <p:pic>
          <p:nvPicPr>
            <p:cNvPr id="16" name="Immagin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68005" y="802265"/>
              <a:ext cx="4466230" cy="4466230"/>
            </a:xfrm>
            <a:prstGeom prst="rect">
              <a:avLst/>
            </a:prstGeom>
          </p:spPr>
        </p:pic>
        <p:pic>
          <p:nvPicPr>
            <p:cNvPr id="17" name="Immagine 1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887915" y="1861044"/>
              <a:ext cx="1469618" cy="1469618"/>
            </a:xfrm>
            <a:prstGeom prst="rect">
              <a:avLst/>
            </a:prstGeom>
          </p:spPr>
        </p:pic>
        <p:pic>
          <p:nvPicPr>
            <p:cNvPr id="18" name="Immagine 1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789123" y="4670865"/>
              <a:ext cx="1466805" cy="1466805"/>
            </a:xfrm>
            <a:prstGeom prst="rect">
              <a:avLst/>
            </a:prstGeom>
          </p:spPr>
        </p:pic>
        <p:cxnSp>
          <p:nvCxnSpPr>
            <p:cNvPr id="19" name="Connettore 2 18"/>
            <p:cNvCxnSpPr/>
            <p:nvPr/>
          </p:nvCxnSpPr>
          <p:spPr>
            <a:xfrm>
              <a:off x="4199372" y="2372916"/>
              <a:ext cx="2987241" cy="12609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96448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1000"/>
                                        <p:tgtEl>
                                          <p:spTgt spid="3"/>
                                        </p:tgtEl>
                                      </p:cBhvr>
                                    </p:animEffect>
                                    <p:set>
                                      <p:cBhvr>
                                        <p:cTn id="7" dur="1" fill="hold">
                                          <p:stCondLst>
                                            <p:cond delay="999"/>
                                          </p:stCondLst>
                                        </p:cTn>
                                        <p:tgtEl>
                                          <p:spTgt spid="3"/>
                                        </p:tgtEl>
                                        <p:attrNameLst>
                                          <p:attrName>style.visibility</p:attrName>
                                        </p:attrNameLst>
                                      </p:cBhvr>
                                      <p:to>
                                        <p:strVal val="hidden"/>
                                      </p:to>
                                    </p:set>
                                  </p:childTnLst>
                                </p:cTn>
                              </p:par>
                              <p:par>
                                <p:cTn id="8" presetID="0" presetClass="path" presetSubtype="0" accel="50000" decel="50000" fill="hold" nodeType="withEffect">
                                  <p:stCondLst>
                                    <p:cond delay="0"/>
                                  </p:stCondLst>
                                  <p:childTnLst>
                                    <p:animMotion origin="layout" path="M 3.54167E-6 3.7037E-7 L -0.40404 0.00093 " pathEditMode="relative" rAng="0" ptsTypes="AA">
                                      <p:cBhvr>
                                        <p:cTn id="9" dur="2000" fill="hold"/>
                                        <p:tgtEl>
                                          <p:spTgt spid="4"/>
                                        </p:tgtEl>
                                        <p:attrNameLst>
                                          <p:attrName>ppt_x</p:attrName>
                                          <p:attrName>ppt_y</p:attrName>
                                        </p:attrNameLst>
                                      </p:cBhvr>
                                      <p:rCtr x="-20208" y="46"/>
                                    </p:animMotion>
                                  </p:childTnLst>
                                </p:cTn>
                              </p:par>
                              <p:par>
                                <p:cTn id="10" presetID="9" presetClass="entr" presetSubtype="0" fill="hold" nodeType="withEffect">
                                  <p:stCondLst>
                                    <p:cond delay="150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75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p:cNvPicPr>
            <a:picLocks noChangeAspect="1"/>
          </p:cNvPicPr>
          <p:nvPr/>
        </p:nvPicPr>
        <p:blipFill>
          <a:blip r:embed="rId3">
            <a:alphaModFix amt="89000"/>
            <a:extLst>
              <a:ext uri="{28A0092B-C50C-407E-A947-70E740481C1C}">
                <a14:useLocalDpi xmlns:a14="http://schemas.microsoft.com/office/drawing/2010/main" val="0"/>
              </a:ext>
            </a:extLst>
          </a:blip>
          <a:stretch>
            <a:fillRect/>
          </a:stretch>
        </p:blipFill>
        <p:spPr>
          <a:xfrm>
            <a:off x="-843739" y="0"/>
            <a:ext cx="13916875" cy="7012800"/>
          </a:xfrm>
          <a:prstGeom prst="rect">
            <a:avLst/>
          </a:prstGeom>
          <a:effectLst>
            <a:reflection stA="29000" endPos="65000" dist="50800" dir="5400000" sy="-100000" algn="bl" rotWithShape="0"/>
          </a:effectLst>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Tree>
    <p:extLst>
      <p:ext uri="{BB962C8B-B14F-4D97-AF65-F5344CB8AC3E}">
        <p14:creationId xmlns:p14="http://schemas.microsoft.com/office/powerpoint/2010/main" val="1878694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58392" y="0"/>
            <a:ext cx="14025600" cy="70128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3.1	</a:t>
            </a:r>
            <a:r>
              <a:rPr lang="en-GB" sz="4000" smtClean="0"/>
              <a:t>What is a smart </a:t>
            </a:r>
            <a:r>
              <a:rPr lang="en-GB" sz="4000" err="1" smtClean="0"/>
              <a:t>contracT</a:t>
            </a:r>
            <a:r>
              <a:rPr lang="en-GB" sz="4000" smtClean="0"/>
              <a:t>?</a:t>
            </a:r>
            <a:endParaRPr lang="en-GB" sz="400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2" name="Segnaposto contenuto 2"/>
          <p:cNvSpPr txBox="1">
            <a:spLocks/>
          </p:cNvSpPr>
          <p:nvPr/>
        </p:nvSpPr>
        <p:spPr>
          <a:xfrm>
            <a:off x="824347" y="12450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smtClean="0">
                <a:latin typeface="+mj-lt"/>
              </a:rPr>
              <a:t>A smart contract is a piece of software that defines the rules of an agreement</a:t>
            </a:r>
          </a:p>
          <a:p>
            <a:r>
              <a:rPr lang="en-GB" sz="4000" smtClean="0">
                <a:latin typeface="+mj-lt"/>
              </a:rPr>
              <a:t>It automatically verifies itself and executes the terms contained inside it</a:t>
            </a:r>
          </a:p>
          <a:p>
            <a:r>
              <a:rPr lang="en-GB" sz="4000" smtClean="0">
                <a:latin typeface="+mj-lt"/>
              </a:rPr>
              <a:t>Stored on the </a:t>
            </a:r>
            <a:r>
              <a:rPr lang="en-GB" sz="4000" err="1" smtClean="0">
                <a:latin typeface="+mj-lt"/>
              </a:rPr>
              <a:t>Blockchain</a:t>
            </a:r>
            <a:endParaRPr lang="en-GB" sz="4000">
              <a:latin typeface="+mj-lt"/>
            </a:endParaRPr>
          </a:p>
        </p:txBody>
      </p:sp>
      <p:pic>
        <p:nvPicPr>
          <p:cNvPr id="13" name="Immagin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48540">
            <a:off x="9121429" y="434136"/>
            <a:ext cx="2762621" cy="1734777"/>
          </a:xfrm>
          <a:prstGeom prst="rect">
            <a:avLst/>
          </a:prstGeom>
        </p:spPr>
      </p:pic>
    </p:spTree>
    <p:extLst>
      <p:ext uri="{BB962C8B-B14F-4D97-AF65-F5344CB8AC3E}">
        <p14:creationId xmlns:p14="http://schemas.microsoft.com/office/powerpoint/2010/main" val="139939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e">
  <a:themeElements>
    <a:clrScheme name="Celestiale">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e">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3137</TotalTime>
  <Words>4525</Words>
  <Application>Microsoft Macintosh PowerPoint</Application>
  <PresentationFormat>Widescreen</PresentationFormat>
  <Paragraphs>661</Paragraphs>
  <Slides>49</Slides>
  <Notes>49</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49</vt:i4>
      </vt:variant>
    </vt:vector>
  </HeadingPairs>
  <TitlesOfParts>
    <vt:vector size="54" baseType="lpstr">
      <vt:lpstr>Calibri</vt:lpstr>
      <vt:lpstr>Calibri Light</vt:lpstr>
      <vt:lpstr>Wingdings</vt:lpstr>
      <vt:lpstr>Arial</vt:lpstr>
      <vt:lpstr>Celestiale</vt:lpstr>
      <vt:lpstr>SECURITY CHALLENGES IN SMART CONTRACTS</vt:lpstr>
      <vt:lpstr>Content</vt:lpstr>
      <vt:lpstr>Content</vt:lpstr>
      <vt:lpstr>2.1 What is a blockchain AND HOW DOES IT WORK?</vt:lpstr>
      <vt:lpstr>2.2 How does blockchain work?</vt:lpstr>
      <vt:lpstr>2.2 How does blockchain work?</vt:lpstr>
      <vt:lpstr>2.2 How does blockchain work?</vt:lpstr>
      <vt:lpstr>Presentazione di PowerPoint</vt:lpstr>
      <vt:lpstr>3.1 What is a smart contracT?</vt:lpstr>
      <vt:lpstr>3.1 Scenario Example</vt:lpstr>
      <vt:lpstr>3.1 Scenario Example</vt:lpstr>
      <vt:lpstr>3.1 Scenario Example</vt:lpstr>
      <vt:lpstr>3.1 Scenario Example</vt:lpstr>
      <vt:lpstr>3.1 Scenario Example</vt:lpstr>
      <vt:lpstr>3.1 Scenario Example</vt:lpstr>
      <vt:lpstr>3.2 Traditional ContractS vs. Smart Contracts </vt:lpstr>
      <vt:lpstr>3.3 A simple WALLET CONTRACT</vt:lpstr>
      <vt:lpstr>3.4 Possible Applications</vt:lpstr>
      <vt:lpstr>3.5 Ethereum, Blockchain-based Platform </vt:lpstr>
      <vt:lpstr>Presentazione di PowerPoint</vt:lpstr>
      <vt:lpstr>Presentazione di PowerPoint</vt:lpstr>
      <vt:lpstr>4.2 MOST FAMOUS ATTACKS – The DAO ATTACK 1</vt:lpstr>
      <vt:lpstr>4.2 MOST FAMOUS ATTACKS – The DAO ATTACK – #1</vt:lpstr>
      <vt:lpstr>4.2 MOST FAMOUS ATTACKS – The DAO ATTACK 1 – POSSIBLE SOLUTIONS</vt:lpstr>
      <vt:lpstr>4.2 MOST FAMOUS ATTACKS – KING OF THE ETHER THRONE </vt:lpstr>
      <vt:lpstr>4.2 MOST FAMOUS ATTACKS – KING OF THE ETHER THRONE </vt:lpstr>
      <vt:lpstr>4.2 MOST FAMOUS ATTACKS – King Of the ether – POSSIBLE SOLUTIONS</vt:lpstr>
      <vt:lpstr>4.2 MOST FAMOUS ATTACKS – Multi-player games </vt:lpstr>
      <vt:lpstr>4.2 MOST FAMOUS ATTACKS – Multi-player games </vt:lpstr>
      <vt:lpstr>4.2 MOST FAMOUS ATTACKS – Multi Player Games– POSSIBLE SOLUTIONS</vt:lpstr>
      <vt:lpstr>4.2 MOST FAMOUS ATTACKS – RUbixi </vt:lpstr>
      <vt:lpstr>4.2 MOST FAMOUS ATTACKS – RUbixi </vt:lpstr>
      <vt:lpstr>4.2 MOST FAMOUS ATTACKS – Rubixi– POSSIBLE SOLUTIONS</vt:lpstr>
      <vt:lpstr>4.2 MOST FAMOUS ATTACKS – Govern-Mental</vt:lpstr>
      <vt:lpstr>4.2 MOST FAMOUS ATTACKS – Govern-Mental</vt:lpstr>
      <vt:lpstr>4.2 MOST FAMOUS ATTACKS – Govern-Mental</vt:lpstr>
      <vt:lpstr>4.2 MOST FAMOUS ATTACKS – Govern-Mental  </vt:lpstr>
      <vt:lpstr>4.2 MOST FAMOUS ATTACKS – Govern-Mental– POSSIBLE SOLUTIONS</vt:lpstr>
      <vt:lpstr>4.2 MOST FAMOUS ATTACKS – Govern-Mental - #2 </vt:lpstr>
      <vt:lpstr>4.2 MOST FAMOUS ATTACKS – Govern-Mental– POSSIBLE SOLUTIONS</vt:lpstr>
      <vt:lpstr>4.2 MOST FAMOUS ATTACKS – Govern-Mental - #3 </vt:lpstr>
      <vt:lpstr>4.2 MOST FAMOUS ATTACKS – Govern-Mental– POSSIBLE SOLUTIONS</vt:lpstr>
      <vt:lpstr>5.1 OPEN Challenges in Smart Contract</vt:lpstr>
      <vt:lpstr>5.1 EtherEum Challenges in Smart Contract</vt:lpstr>
      <vt:lpstr>Questions?</vt:lpstr>
      <vt:lpstr>Discussion – Smart contract Usability</vt:lpstr>
      <vt:lpstr>Discussion – Smart contract Security</vt:lpstr>
      <vt:lpstr>Discussion – Automobile Example</vt:lpstr>
      <vt:lpstr>Discussion – Automobile Example</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CHALLENGES IN SMART CONTRACTS</dc:title>
  <dc:creator>Lucas Pelloni</dc:creator>
  <cp:lastModifiedBy>Lucas Pelloni</cp:lastModifiedBy>
  <cp:revision>178</cp:revision>
  <dcterms:created xsi:type="dcterms:W3CDTF">2017-03-12T09:30:45Z</dcterms:created>
  <dcterms:modified xsi:type="dcterms:W3CDTF">2017-03-23T15:35:46Z</dcterms:modified>
</cp:coreProperties>
</file>